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9"/>
  </p:notesMasterIdLst>
  <p:handoutMasterIdLst>
    <p:handoutMasterId r:id="rId20"/>
  </p:handoutMasterIdLst>
  <p:sldIdLst>
    <p:sldId id="272" r:id="rId2"/>
    <p:sldId id="268" r:id="rId3"/>
    <p:sldId id="269" r:id="rId4"/>
    <p:sldId id="273" r:id="rId5"/>
    <p:sldId id="274" r:id="rId6"/>
    <p:sldId id="282" r:id="rId7"/>
    <p:sldId id="270" r:id="rId8"/>
    <p:sldId id="276" r:id="rId9"/>
    <p:sldId id="297" r:id="rId10"/>
    <p:sldId id="277" r:id="rId11"/>
    <p:sldId id="301" r:id="rId12"/>
    <p:sldId id="278" r:id="rId13"/>
    <p:sldId id="298" r:id="rId14"/>
    <p:sldId id="299" r:id="rId15"/>
    <p:sldId id="300" r:id="rId16"/>
    <p:sldId id="293" r:id="rId17"/>
    <p:sldId id="296"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y Coglianese" initials="CC" lastIdx="4" clrIdx="0"/>
  <p:cmAuthor id="2" name="Kat Hefter" initials="KH" lastIdx="15" clrIdx="1">
    <p:extLst>
      <p:ext uri="{19B8F6BF-5375-455C-9EA6-DF929625EA0E}">
        <p15:presenceInfo xmlns:p15="http://schemas.microsoft.com/office/powerpoint/2012/main" userId="Kat Hef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4659"/>
  </p:normalViewPr>
  <p:slideViewPr>
    <p:cSldViewPr snapToGrid="0">
      <p:cViewPr varScale="1">
        <p:scale>
          <a:sx n="101" d="100"/>
          <a:sy n="101" d="100"/>
        </p:scale>
        <p:origin x="1152" y="18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0C052127-8A97-41A9-99B1-CF49D40245D0}" type="datetimeFigureOut">
              <a:rPr lang="en-US" smtClean="0"/>
              <a:t>8/24/22</a:t>
            </a:fld>
            <a:endParaRPr lang="en-US"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4C1754D-00B0-42F8-AF71-E944EE10258E}" type="slidenum">
              <a:rPr lang="en-US" smtClean="0"/>
              <a:t>‹#›</a:t>
            </a:fld>
            <a:endParaRPr lang="en-US" dirty="0"/>
          </a:p>
        </p:txBody>
      </p:sp>
    </p:spTree>
    <p:extLst>
      <p:ext uri="{BB962C8B-B14F-4D97-AF65-F5344CB8AC3E}">
        <p14:creationId xmlns:p14="http://schemas.microsoft.com/office/powerpoint/2010/main" val="1787378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6EEB5DB-4BC9-4526-889D-8D43D3490354}" type="datetimeFigureOut">
              <a:rPr lang="en-US" smtClean="0"/>
              <a:t>8/24/22</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354C25D-57B1-4DCD-853C-ED92AEDC6012}" type="slidenum">
              <a:rPr lang="en-US" smtClean="0"/>
              <a:t>‹#›</a:t>
            </a:fld>
            <a:endParaRPr lang="en-US" dirty="0"/>
          </a:p>
        </p:txBody>
      </p:sp>
    </p:spTree>
    <p:extLst>
      <p:ext uri="{BB962C8B-B14F-4D97-AF65-F5344CB8AC3E}">
        <p14:creationId xmlns:p14="http://schemas.microsoft.com/office/powerpoint/2010/main" val="16536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54C25D-57B1-4DCD-853C-ED92AEDC6012}" type="slidenum">
              <a:rPr lang="en-US" smtClean="0"/>
              <a:t>16</a:t>
            </a:fld>
            <a:endParaRPr lang="en-US" dirty="0"/>
          </a:p>
        </p:txBody>
      </p:sp>
    </p:spTree>
    <p:extLst>
      <p:ext uri="{BB962C8B-B14F-4D97-AF65-F5344CB8AC3E}">
        <p14:creationId xmlns:p14="http://schemas.microsoft.com/office/powerpoint/2010/main" val="169492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54C25D-57B1-4DCD-853C-ED92AEDC6012}" type="slidenum">
              <a:rPr lang="en-US" smtClean="0"/>
              <a:t>17</a:t>
            </a:fld>
            <a:endParaRPr lang="en-US" dirty="0"/>
          </a:p>
        </p:txBody>
      </p:sp>
    </p:spTree>
    <p:extLst>
      <p:ext uri="{BB962C8B-B14F-4D97-AF65-F5344CB8AC3E}">
        <p14:creationId xmlns:p14="http://schemas.microsoft.com/office/powerpoint/2010/main" val="1322644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6FA7F1-2528-4AA9-949C-80193BFC7F04}" type="datetimeFigureOut">
              <a:rPr lang="en-US" smtClean="0"/>
              <a:t>8/24/22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C17BD5-712D-4385-A42E-733FA76AD544}" type="slidenum">
              <a:rPr lang="en-US" smtClean="0"/>
              <a:t>‹#›</a:t>
            </a:fld>
            <a:endParaRPr lang="en-US" dirty="0"/>
          </a:p>
        </p:txBody>
      </p:sp>
    </p:spTree>
    <p:extLst>
      <p:ext uri="{BB962C8B-B14F-4D97-AF65-F5344CB8AC3E}">
        <p14:creationId xmlns:p14="http://schemas.microsoft.com/office/powerpoint/2010/main" val="299915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FA7F1-2528-4AA9-949C-80193BFC7F04}" type="datetimeFigureOut">
              <a:rPr lang="en-US" smtClean="0"/>
              <a:t>8/24/22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C17BD5-712D-4385-A42E-733FA76AD544}" type="slidenum">
              <a:rPr lang="en-US" smtClean="0"/>
              <a:t>‹#›</a:t>
            </a:fld>
            <a:endParaRPr lang="en-US" dirty="0"/>
          </a:p>
        </p:txBody>
      </p:sp>
    </p:spTree>
    <p:extLst>
      <p:ext uri="{BB962C8B-B14F-4D97-AF65-F5344CB8AC3E}">
        <p14:creationId xmlns:p14="http://schemas.microsoft.com/office/powerpoint/2010/main" val="410416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FA7F1-2528-4AA9-949C-80193BFC7F04}" type="datetimeFigureOut">
              <a:rPr lang="en-US" smtClean="0"/>
              <a:t>8/24/22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C17BD5-712D-4385-A42E-733FA76AD544}" type="slidenum">
              <a:rPr lang="en-US" smtClean="0"/>
              <a:t>‹#›</a:t>
            </a:fld>
            <a:endParaRPr lang="en-US" dirty="0"/>
          </a:p>
        </p:txBody>
      </p:sp>
    </p:spTree>
    <p:extLst>
      <p:ext uri="{BB962C8B-B14F-4D97-AF65-F5344CB8AC3E}">
        <p14:creationId xmlns:p14="http://schemas.microsoft.com/office/powerpoint/2010/main" val="406444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FA7F1-2528-4AA9-949C-80193BFC7F04}" type="datetimeFigureOut">
              <a:rPr lang="en-US" smtClean="0"/>
              <a:t>8/24/22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C17BD5-712D-4385-A42E-733FA76AD544}" type="slidenum">
              <a:rPr lang="en-US" smtClean="0"/>
              <a:t>‹#›</a:t>
            </a:fld>
            <a:endParaRPr lang="en-US" dirty="0"/>
          </a:p>
        </p:txBody>
      </p:sp>
    </p:spTree>
    <p:extLst>
      <p:ext uri="{BB962C8B-B14F-4D97-AF65-F5344CB8AC3E}">
        <p14:creationId xmlns:p14="http://schemas.microsoft.com/office/powerpoint/2010/main" val="34664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6FA7F1-2528-4AA9-949C-80193BFC7F04}" type="datetimeFigureOut">
              <a:rPr lang="en-US" smtClean="0"/>
              <a:t>8/24/22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C17BD5-712D-4385-A42E-733FA76AD544}" type="slidenum">
              <a:rPr lang="en-US" smtClean="0"/>
              <a:t>‹#›</a:t>
            </a:fld>
            <a:endParaRPr lang="en-US" dirty="0"/>
          </a:p>
        </p:txBody>
      </p:sp>
    </p:spTree>
    <p:extLst>
      <p:ext uri="{BB962C8B-B14F-4D97-AF65-F5344CB8AC3E}">
        <p14:creationId xmlns:p14="http://schemas.microsoft.com/office/powerpoint/2010/main" val="2600137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6FA7F1-2528-4AA9-949C-80193BFC7F04}" type="datetimeFigureOut">
              <a:rPr lang="en-US" smtClean="0"/>
              <a:t>8/24/22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C17BD5-712D-4385-A42E-733FA76AD544}" type="slidenum">
              <a:rPr lang="en-US" smtClean="0"/>
              <a:t>‹#›</a:t>
            </a:fld>
            <a:endParaRPr lang="en-US" dirty="0"/>
          </a:p>
        </p:txBody>
      </p:sp>
    </p:spTree>
    <p:extLst>
      <p:ext uri="{BB962C8B-B14F-4D97-AF65-F5344CB8AC3E}">
        <p14:creationId xmlns:p14="http://schemas.microsoft.com/office/powerpoint/2010/main" val="1873616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6FA7F1-2528-4AA9-949C-80193BFC7F04}" type="datetimeFigureOut">
              <a:rPr lang="en-US" smtClean="0"/>
              <a:t>8/24/22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C17BD5-712D-4385-A42E-733FA76AD544}" type="slidenum">
              <a:rPr lang="en-US" smtClean="0"/>
              <a:t>‹#›</a:t>
            </a:fld>
            <a:endParaRPr lang="en-US" dirty="0"/>
          </a:p>
        </p:txBody>
      </p:sp>
    </p:spTree>
    <p:extLst>
      <p:ext uri="{BB962C8B-B14F-4D97-AF65-F5344CB8AC3E}">
        <p14:creationId xmlns:p14="http://schemas.microsoft.com/office/powerpoint/2010/main" val="157589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6FA7F1-2528-4AA9-949C-80193BFC7F04}" type="datetimeFigureOut">
              <a:rPr lang="en-US" smtClean="0"/>
              <a:t>8/24/22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C17BD5-712D-4385-A42E-733FA76AD544}" type="slidenum">
              <a:rPr lang="en-US" smtClean="0"/>
              <a:t>‹#›</a:t>
            </a:fld>
            <a:endParaRPr lang="en-US" dirty="0"/>
          </a:p>
        </p:txBody>
      </p:sp>
    </p:spTree>
    <p:extLst>
      <p:ext uri="{BB962C8B-B14F-4D97-AF65-F5344CB8AC3E}">
        <p14:creationId xmlns:p14="http://schemas.microsoft.com/office/powerpoint/2010/main" val="266539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FA7F1-2528-4AA9-949C-80193BFC7F04}" type="datetimeFigureOut">
              <a:rPr lang="en-US" smtClean="0"/>
              <a:t>8/24/22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C17BD5-712D-4385-A42E-733FA76AD544}" type="slidenum">
              <a:rPr lang="en-US" smtClean="0"/>
              <a:t>‹#›</a:t>
            </a:fld>
            <a:endParaRPr lang="en-US" dirty="0"/>
          </a:p>
        </p:txBody>
      </p:sp>
    </p:spTree>
    <p:extLst>
      <p:ext uri="{BB962C8B-B14F-4D97-AF65-F5344CB8AC3E}">
        <p14:creationId xmlns:p14="http://schemas.microsoft.com/office/powerpoint/2010/main" val="3182094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6FA7F1-2528-4AA9-949C-80193BFC7F04}" type="datetimeFigureOut">
              <a:rPr lang="en-US" smtClean="0"/>
              <a:t>8/24/22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C17BD5-712D-4385-A42E-733FA76AD544}" type="slidenum">
              <a:rPr lang="en-US" smtClean="0"/>
              <a:t>‹#›</a:t>
            </a:fld>
            <a:endParaRPr lang="en-US" dirty="0"/>
          </a:p>
        </p:txBody>
      </p:sp>
    </p:spTree>
    <p:extLst>
      <p:ext uri="{BB962C8B-B14F-4D97-AF65-F5344CB8AC3E}">
        <p14:creationId xmlns:p14="http://schemas.microsoft.com/office/powerpoint/2010/main" val="248620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6FA7F1-2528-4AA9-949C-80193BFC7F04}" type="datetimeFigureOut">
              <a:rPr lang="en-US" smtClean="0"/>
              <a:t>8/24/22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C17BD5-712D-4385-A42E-733FA76AD544}" type="slidenum">
              <a:rPr lang="en-US" smtClean="0"/>
              <a:t>‹#›</a:t>
            </a:fld>
            <a:endParaRPr lang="en-US" dirty="0"/>
          </a:p>
        </p:txBody>
      </p:sp>
    </p:spTree>
    <p:extLst>
      <p:ext uri="{BB962C8B-B14F-4D97-AF65-F5344CB8AC3E}">
        <p14:creationId xmlns:p14="http://schemas.microsoft.com/office/powerpoint/2010/main" val="4183323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FA7F1-2528-4AA9-949C-80193BFC7F04}" type="datetimeFigureOut">
              <a:rPr lang="en-US" smtClean="0"/>
              <a:t>8/24/22</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17BD5-712D-4385-A42E-733FA76AD544}" type="slidenum">
              <a:rPr lang="en-US" smtClean="0"/>
              <a:t>‹#›</a:t>
            </a:fld>
            <a:endParaRPr lang="en-US" dirty="0"/>
          </a:p>
        </p:txBody>
      </p:sp>
    </p:spTree>
    <p:extLst>
      <p:ext uri="{BB962C8B-B14F-4D97-AF65-F5344CB8AC3E}">
        <p14:creationId xmlns:p14="http://schemas.microsoft.com/office/powerpoint/2010/main" val="88523998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05703"/>
            <a:ext cx="5295481" cy="5252297"/>
          </a:xfrm>
          <a:prstGeom prst="rect">
            <a:avLst/>
          </a:prstGeom>
        </p:spPr>
      </p:pic>
      <p:sp>
        <p:nvSpPr>
          <p:cNvPr id="2" name="Title 1">
            <a:extLst>
              <a:ext uri="{FF2B5EF4-FFF2-40B4-BE49-F238E27FC236}">
                <a16:creationId xmlns:a16="http://schemas.microsoft.com/office/drawing/2014/main" id="{27373708-9172-5A45-95D4-E5ECCDB7D52A}"/>
              </a:ext>
            </a:extLst>
          </p:cNvPr>
          <p:cNvSpPr>
            <a:spLocks noGrp="1"/>
          </p:cNvSpPr>
          <p:nvPr>
            <p:ph type="title"/>
          </p:nvPr>
        </p:nvSpPr>
        <p:spPr>
          <a:xfrm>
            <a:off x="838200" y="365125"/>
            <a:ext cx="10515600" cy="890919"/>
          </a:xfrm>
        </p:spPr>
        <p:txBody>
          <a:bodyPr>
            <a:normAutofit/>
          </a:bodyPr>
          <a:lstStyle/>
          <a:p>
            <a:pPr marL="0" marR="0" indent="-457200" algn="ctr">
              <a:spcBef>
                <a:spcPts val="0"/>
              </a:spcBef>
              <a:spcAft>
                <a:spcPts val="0"/>
              </a:spcAft>
            </a:pPr>
            <a:r>
              <a:rPr lang="en-US" sz="3200" b="1" dirty="0">
                <a:solidFill>
                  <a:srgbClr val="C00000"/>
                </a:solidFill>
                <a:latin typeface="Helvetica" charset="0"/>
                <a:ea typeface="Helvetica" charset="0"/>
                <a:cs typeface="Helvetica" charset="0"/>
              </a:rPr>
              <a:t>Regulating Climate Change at State and Local Levels</a:t>
            </a:r>
            <a:endParaRPr lang="en-US" sz="3200" dirty="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2B677B5B-311F-0F48-85AC-6D47936FBF2F}"/>
              </a:ext>
            </a:extLst>
          </p:cNvPr>
          <p:cNvSpPr txBox="1"/>
          <p:nvPr/>
        </p:nvSpPr>
        <p:spPr>
          <a:xfrm>
            <a:off x="5295480" y="5466301"/>
            <a:ext cx="6662057" cy="884858"/>
          </a:xfrm>
          <a:prstGeom prst="rect">
            <a:avLst/>
          </a:prstGeom>
          <a:noFill/>
        </p:spPr>
        <p:txBody>
          <a:bodyPr wrap="square" rtlCol="0">
            <a:spAutoFit/>
          </a:bodyPr>
          <a:lstStyle/>
          <a:p>
            <a:pPr algn="ctr"/>
            <a:r>
              <a:rPr lang="en-US" sz="1400" dirty="0">
                <a:solidFill>
                  <a:srgbClr val="A81632"/>
                </a:solidFill>
                <a:latin typeface="Helvetica" charset="0"/>
                <a:ea typeface="Helvetica" charset="0"/>
                <a:cs typeface="Helvetica" charset="0"/>
              </a:rPr>
              <a:t>www.pennreg.org/codes-standards</a:t>
            </a:r>
          </a:p>
          <a:p>
            <a:pPr lvl="0" algn="ctr"/>
            <a:endParaRPr lang="en-US" sz="600" i="1" dirty="0">
              <a:solidFill>
                <a:prstClr val="black"/>
              </a:solidFill>
              <a:latin typeface="Times New Roman" charset="0"/>
              <a:ea typeface="Times New Roman" charset="0"/>
              <a:cs typeface="Times New Roman" charset="0"/>
            </a:endParaRPr>
          </a:p>
          <a:p>
            <a:pPr algn="just"/>
            <a:r>
              <a:rPr lang="en-US" sz="1050" i="1" dirty="0">
                <a:latin typeface="Times New Roman" charset="0"/>
                <a:ea typeface="Times New Roman" charset="0"/>
                <a:cs typeface="Times New Roman" charset="0"/>
              </a:rPr>
              <a:t>This material was developed under the auspices of the Penn Program on Regulation. Any statements, findings, conclusions, and recommendations are those of the author and do not necessarily reflect the views of the Penn Program on Regulation or the University of Pennsylvania.</a:t>
            </a:r>
            <a:endParaRPr lang="en-US" sz="1050" dirty="0">
              <a:latin typeface="Times New Roman" charset="0"/>
              <a:ea typeface="Times New Roman" charset="0"/>
              <a:cs typeface="Times New Roman" charset="0"/>
            </a:endParaRPr>
          </a:p>
        </p:txBody>
      </p:sp>
      <p:sp>
        <p:nvSpPr>
          <p:cNvPr id="7" name="Text Box 3"/>
          <p:cNvSpPr txBox="1"/>
          <p:nvPr/>
        </p:nvSpPr>
        <p:spPr>
          <a:xfrm>
            <a:off x="579455" y="1436843"/>
            <a:ext cx="11033090" cy="1827731"/>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3200" b="1" dirty="0">
                <a:latin typeface="Times New Roman" charset="0"/>
                <a:ea typeface="ＭＳ 明朝" charset="-128"/>
                <a:cs typeface="Times New Roman" charset="0"/>
              </a:rPr>
              <a:t>Federal Preemption and Energy Efficiency Standards</a:t>
            </a:r>
          </a:p>
          <a:p>
            <a:pPr algn="ctr"/>
            <a:r>
              <a:rPr lang="en-US" sz="2000" dirty="0">
                <a:effectLst/>
                <a:latin typeface="Times New Roman" charset="0"/>
                <a:ea typeface="ＭＳ 明朝" charset="-128"/>
                <a:cs typeface="Times New Roman" charset="0"/>
              </a:rPr>
              <a:t> </a:t>
            </a:r>
            <a:endParaRPr lang="en-US" sz="2000" dirty="0">
              <a:effectLst/>
              <a:ea typeface="ＭＳ 明朝" charset="-128"/>
              <a:cs typeface="Times New Roman" charset="0"/>
            </a:endParaRPr>
          </a:p>
          <a:p>
            <a:pPr marL="0" marR="0" algn="ctr">
              <a:spcBef>
                <a:spcPts val="0"/>
              </a:spcBef>
              <a:spcAft>
                <a:spcPts val="0"/>
              </a:spcAft>
            </a:pPr>
            <a:r>
              <a:rPr lang="en-US" sz="2800" dirty="0">
                <a:effectLst/>
                <a:latin typeface="Times New Roman" charset="0"/>
                <a:ea typeface="ＭＳ 明朝" charset="-128"/>
                <a:cs typeface="Times New Roman" charset="0"/>
              </a:rPr>
              <a:t>Cary Coglianese</a:t>
            </a:r>
          </a:p>
          <a:p>
            <a:pPr marL="0" marR="0" algn="ctr">
              <a:spcBef>
                <a:spcPts val="0"/>
              </a:spcBef>
              <a:spcAft>
                <a:spcPts val="0"/>
              </a:spcAft>
            </a:pPr>
            <a:r>
              <a:rPr lang="en-US" sz="2800" dirty="0">
                <a:latin typeface="Times New Roman" charset="0"/>
                <a:ea typeface="ＭＳ 明朝" charset="-128"/>
                <a:cs typeface="Times New Roman" charset="0"/>
              </a:rPr>
              <a:t>University of Pennsylvania</a:t>
            </a:r>
          </a:p>
          <a:p>
            <a:pPr marL="0" marR="0" algn="ctr">
              <a:spcBef>
                <a:spcPts val="0"/>
              </a:spcBef>
              <a:spcAft>
                <a:spcPts val="0"/>
              </a:spcAft>
            </a:pPr>
            <a:endParaRPr lang="en-US" sz="2000" dirty="0">
              <a:effectLst/>
              <a:latin typeface="Times New Roman" charset="0"/>
              <a:ea typeface="ＭＳ 明朝" charset="-128"/>
              <a:cs typeface="Times New Roman" charset="0"/>
            </a:endParaRPr>
          </a:p>
          <a:p>
            <a:pPr marL="0" marR="0" algn="ctr">
              <a:spcBef>
                <a:spcPts val="0"/>
              </a:spcBef>
              <a:spcAft>
                <a:spcPts val="0"/>
              </a:spcAft>
            </a:pPr>
            <a:r>
              <a:rPr lang="en-US" sz="2800" dirty="0">
                <a:effectLst/>
                <a:latin typeface="Times New Roman" charset="0"/>
                <a:ea typeface="ＭＳ 明朝" charset="-128"/>
                <a:cs typeface="Times New Roman" charset="0"/>
              </a:rPr>
              <a:t>Alexandra Johnson</a:t>
            </a:r>
          </a:p>
          <a:p>
            <a:pPr marL="0" marR="0" algn="ctr">
              <a:spcBef>
                <a:spcPts val="0"/>
              </a:spcBef>
              <a:spcAft>
                <a:spcPts val="0"/>
              </a:spcAft>
            </a:pPr>
            <a:r>
              <a:rPr lang="en-US" sz="2800" dirty="0">
                <a:latin typeface="Times New Roman" charset="0"/>
                <a:ea typeface="ＭＳ 明朝" charset="-128"/>
                <a:cs typeface="Times New Roman" charset="0"/>
              </a:rPr>
              <a:t>Penn Program on Regulation</a:t>
            </a:r>
            <a:endParaRPr lang="en-US" sz="2800" dirty="0">
              <a:effectLst/>
              <a:latin typeface="Times New Roman" charset="0"/>
              <a:ea typeface="ＭＳ 明朝" charset="-128"/>
              <a:cs typeface="Times New Roman" charset="0"/>
            </a:endParaRPr>
          </a:p>
          <a:p>
            <a:pPr marL="0" marR="0" algn="ctr">
              <a:spcBef>
                <a:spcPts val="0"/>
              </a:spcBef>
              <a:spcAft>
                <a:spcPts val="0"/>
              </a:spcAft>
            </a:pPr>
            <a:endParaRPr lang="en-US" sz="2800" dirty="0">
              <a:latin typeface="Times New Roman" charset="0"/>
              <a:ea typeface="ＭＳ 明朝" charset="-128"/>
              <a:cs typeface="Times New Roman" charset="0"/>
            </a:endParaRPr>
          </a:p>
          <a:p>
            <a:pPr marL="0" marR="0" algn="ctr">
              <a:spcBef>
                <a:spcPts val="0"/>
              </a:spcBef>
              <a:spcAft>
                <a:spcPts val="0"/>
              </a:spcAft>
            </a:pPr>
            <a:endParaRPr lang="en-US" sz="2800" dirty="0">
              <a:effectLst/>
              <a:latin typeface="Times New Roman" charset="0"/>
              <a:ea typeface="ＭＳ 明朝" charset="-128"/>
              <a:cs typeface="Times New Roman" charset="0"/>
            </a:endParaRPr>
          </a:p>
        </p:txBody>
      </p:sp>
      <p:pic>
        <p:nvPicPr>
          <p:cNvPr id="6" name="Picture 5">
            <a:extLst>
              <a:ext uri="{FF2B5EF4-FFF2-40B4-BE49-F238E27FC236}">
                <a16:creationId xmlns:a16="http://schemas.microsoft.com/office/drawing/2014/main" id="{1A8541CC-D227-9AC8-C185-F8A00E79BC95}"/>
              </a:ext>
            </a:extLst>
          </p:cNvPr>
          <p:cNvPicPr>
            <a:picLocks noChangeAspect="1"/>
          </p:cNvPicPr>
          <p:nvPr/>
        </p:nvPicPr>
        <p:blipFill>
          <a:blip r:embed="rId3"/>
          <a:srcRect/>
          <a:stretch/>
        </p:blipFill>
        <p:spPr>
          <a:xfrm>
            <a:off x="5870601" y="4751011"/>
            <a:ext cx="1850999" cy="518280"/>
          </a:xfrm>
          <a:prstGeom prst="rect">
            <a:avLst/>
          </a:prstGeom>
        </p:spPr>
      </p:pic>
      <p:pic>
        <p:nvPicPr>
          <p:cNvPr id="8" name="Picture 7" descr="Text&#10;&#10;Description automatically generated">
            <a:extLst>
              <a:ext uri="{FF2B5EF4-FFF2-40B4-BE49-F238E27FC236}">
                <a16:creationId xmlns:a16="http://schemas.microsoft.com/office/drawing/2014/main" id="{AB433F3D-D6A2-7D3E-3160-EE00046C84B3}"/>
              </a:ext>
            </a:extLst>
          </p:cNvPr>
          <p:cNvPicPr>
            <a:picLocks noChangeAspect="1"/>
          </p:cNvPicPr>
          <p:nvPr/>
        </p:nvPicPr>
        <p:blipFill>
          <a:blip r:embed="rId4"/>
          <a:stretch>
            <a:fillRect/>
          </a:stretch>
        </p:blipFill>
        <p:spPr>
          <a:xfrm>
            <a:off x="8442721" y="4758203"/>
            <a:ext cx="2911079" cy="526148"/>
          </a:xfrm>
          <a:prstGeom prst="rect">
            <a:avLst/>
          </a:prstGeom>
        </p:spPr>
      </p:pic>
    </p:spTree>
    <p:extLst>
      <p:ext uri="{BB962C8B-B14F-4D97-AF65-F5344CB8AC3E}">
        <p14:creationId xmlns:p14="http://schemas.microsoft.com/office/powerpoint/2010/main" val="706104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AlbuquerqueGreen: </a:t>
            </a:r>
            <a:r>
              <a:rPr lang="en-US" b="1" dirty="0"/>
              <a:t>The</a:t>
            </a:r>
            <a:r>
              <a:rPr lang="en-US" b="1" i="1" dirty="0"/>
              <a:t> </a:t>
            </a:r>
            <a:r>
              <a:rPr lang="en-US" b="1" dirty="0"/>
              <a:t>Court’s Rulings</a:t>
            </a:r>
            <a:endParaRPr lang="en-US" b="1" i="1" dirty="0"/>
          </a:p>
        </p:txBody>
      </p:sp>
      <p:sp>
        <p:nvSpPr>
          <p:cNvPr id="3" name="Content Placeholder 2"/>
          <p:cNvSpPr>
            <a:spLocks noGrp="1"/>
          </p:cNvSpPr>
          <p:nvPr>
            <p:ph idx="1"/>
          </p:nvPr>
        </p:nvSpPr>
        <p:spPr>
          <a:xfrm>
            <a:off x="709245" y="1497379"/>
            <a:ext cx="10990385" cy="5149606"/>
          </a:xfrm>
        </p:spPr>
        <p:txBody>
          <a:bodyPr>
            <a:normAutofit fontScale="92500"/>
          </a:bodyPr>
          <a:lstStyle/>
          <a:p>
            <a:pPr>
              <a:lnSpc>
                <a:spcPct val="100000"/>
              </a:lnSpc>
              <a:spcBef>
                <a:spcPts val="0"/>
              </a:spcBef>
            </a:pPr>
            <a:r>
              <a:rPr lang="en-US" dirty="0"/>
              <a:t>In 2008, the federal district court in New Mexico ruled in favor of the business groups, issuing a preliminary injunction against enforcement of the city’s building code.</a:t>
            </a:r>
          </a:p>
          <a:p>
            <a:pPr lvl="1">
              <a:lnSpc>
                <a:spcPct val="100000"/>
              </a:lnSpc>
              <a:spcBef>
                <a:spcPts val="0"/>
              </a:spcBef>
            </a:pPr>
            <a:r>
              <a:rPr lang="en-US" dirty="0"/>
              <a:t>The court construed Section 6297’s preemption rule broadly, focusing on its preemption of state and local standards “concerning” energy efficiency.</a:t>
            </a:r>
          </a:p>
          <a:p>
            <a:pPr lvl="1">
              <a:lnSpc>
                <a:spcPct val="100000"/>
              </a:lnSpc>
              <a:spcBef>
                <a:spcPts val="0"/>
              </a:spcBef>
            </a:pPr>
            <a:r>
              <a:rPr lang="en-US" dirty="0"/>
              <a:t>The fact that the code offered other options for complying instead of just the prescriptive ASHRAE and ICC requirements did not erase the fact that the code included some (even if optional) requirements calling for equipment that exceeded federal standards. </a:t>
            </a:r>
          </a:p>
          <a:p>
            <a:pPr lvl="1">
              <a:lnSpc>
                <a:spcPct val="100000"/>
              </a:lnSpc>
              <a:spcBef>
                <a:spcPts val="0"/>
              </a:spcBef>
            </a:pPr>
            <a:endParaRPr lang="en-US" sz="1300" dirty="0"/>
          </a:p>
          <a:p>
            <a:pPr lvl="2">
              <a:lnSpc>
                <a:spcPct val="100000"/>
              </a:lnSpc>
              <a:spcBef>
                <a:spcPts val="0"/>
              </a:spcBef>
            </a:pPr>
            <a:r>
              <a:rPr lang="en-US" dirty="0"/>
              <a:t>Even though they do not “explicitly require[e] a homeowner to install products that exceed federal energy standards, do require a homeowner to incur additional expense … if the homeowner chooses to install products that meet, but do not exceed, federal energy standards.”  </a:t>
            </a:r>
          </a:p>
          <a:p>
            <a:pPr lvl="2">
              <a:lnSpc>
                <a:spcPct val="100000"/>
              </a:lnSpc>
              <a:spcBef>
                <a:spcPts val="0"/>
              </a:spcBef>
            </a:pPr>
            <a:endParaRPr lang="en-US" sz="1200" dirty="0"/>
          </a:p>
          <a:p>
            <a:pPr lvl="2">
              <a:lnSpc>
                <a:spcPct val="100000"/>
              </a:lnSpc>
              <a:spcBef>
                <a:spcPts val="0"/>
              </a:spcBef>
            </a:pPr>
            <a:r>
              <a:rPr lang="en-US" dirty="0"/>
              <a:t>The need to incur additional expenses if “federally-compliant products are used strongly suggests that the Code ‘concerns’ the energy efficiency of covered products.”  </a:t>
            </a:r>
          </a:p>
          <a:p>
            <a:pPr>
              <a:lnSpc>
                <a:spcPct val="100000"/>
              </a:lnSpc>
              <a:spcBef>
                <a:spcPts val="0"/>
              </a:spcBef>
            </a:pPr>
            <a:endParaRPr lang="en-US" dirty="0"/>
          </a:p>
          <a:p>
            <a:pPr>
              <a:lnSpc>
                <a:spcPct val="100000"/>
              </a:lnSpc>
              <a:spcBef>
                <a:spcPts val="0"/>
              </a:spcBef>
            </a:pPr>
            <a:endParaRPr lang="en-US" dirty="0"/>
          </a:p>
        </p:txBody>
      </p:sp>
    </p:spTree>
    <p:extLst>
      <p:ext uri="{BB962C8B-B14F-4D97-AF65-F5344CB8AC3E}">
        <p14:creationId xmlns:p14="http://schemas.microsoft.com/office/powerpoint/2010/main" val="1662802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AlbuquerqueGreen: </a:t>
            </a:r>
            <a:r>
              <a:rPr lang="en-US" b="1" dirty="0"/>
              <a:t>The</a:t>
            </a:r>
            <a:r>
              <a:rPr lang="en-US" b="1" i="1" dirty="0"/>
              <a:t> </a:t>
            </a:r>
            <a:r>
              <a:rPr lang="en-US" b="1" dirty="0"/>
              <a:t>Court’s Rulings</a:t>
            </a:r>
            <a:endParaRPr lang="en-US" b="1" i="1" dirty="0"/>
          </a:p>
        </p:txBody>
      </p:sp>
      <p:sp>
        <p:nvSpPr>
          <p:cNvPr id="3" name="Content Placeholder 2"/>
          <p:cNvSpPr>
            <a:spLocks noGrp="1"/>
          </p:cNvSpPr>
          <p:nvPr>
            <p:ph idx="1"/>
          </p:nvPr>
        </p:nvSpPr>
        <p:spPr>
          <a:xfrm>
            <a:off x="709245" y="1497379"/>
            <a:ext cx="10990385" cy="5149606"/>
          </a:xfrm>
        </p:spPr>
        <p:txBody>
          <a:bodyPr>
            <a:normAutofit/>
          </a:bodyPr>
          <a:lstStyle/>
          <a:p>
            <a:pPr>
              <a:lnSpc>
                <a:spcPct val="100000"/>
              </a:lnSpc>
              <a:spcBef>
                <a:spcPts val="0"/>
              </a:spcBef>
            </a:pPr>
            <a:r>
              <a:rPr lang="en-US" dirty="0"/>
              <a:t>In 2010, the same court granted summary judgment striking down the prescriptive requirements in the code.</a:t>
            </a:r>
          </a:p>
          <a:p>
            <a:pPr>
              <a:lnSpc>
                <a:spcPct val="100000"/>
              </a:lnSpc>
              <a:spcBef>
                <a:spcPts val="0"/>
              </a:spcBef>
            </a:pPr>
            <a:endParaRPr lang="en-US" sz="1300" dirty="0"/>
          </a:p>
          <a:p>
            <a:pPr lvl="1">
              <a:lnSpc>
                <a:spcPct val="100000"/>
              </a:lnSpc>
              <a:spcBef>
                <a:spcPts val="0"/>
              </a:spcBef>
            </a:pPr>
            <a:r>
              <a:rPr lang="en-US" dirty="0"/>
              <a:t>Again, the judge construed preemption broadly: “[t]he plain language of the preemption statute makes clear that Congress intended the preemption to be broad in scope.” </a:t>
            </a:r>
          </a:p>
          <a:p>
            <a:pPr lvl="1">
              <a:lnSpc>
                <a:spcPct val="100000"/>
              </a:lnSpc>
              <a:spcBef>
                <a:spcPts val="0"/>
              </a:spcBef>
            </a:pPr>
            <a:r>
              <a:rPr lang="en-US" dirty="0"/>
              <a:t>The judge looked at each option in the code separately and ruled that the prescriptive ASHRAE and ICC requirements were preempted.</a:t>
            </a:r>
          </a:p>
          <a:p>
            <a:pPr lvl="2">
              <a:lnSpc>
                <a:spcPct val="100000"/>
              </a:lnSpc>
              <a:spcBef>
                <a:spcPts val="0"/>
              </a:spcBef>
            </a:pPr>
            <a:r>
              <a:rPr lang="en-US" sz="2400" dirty="0"/>
              <a:t>It did not matter that builders had other options that did not conflict with federal standards:  “The City does not point to anywhere … where the Supreme Court stated that a local law is not preempted when it presents regulated parties with viable, non-preempted options.”</a:t>
            </a:r>
          </a:p>
          <a:p>
            <a:pPr lvl="1">
              <a:lnSpc>
                <a:spcPct val="100000"/>
              </a:lnSpc>
              <a:spcBef>
                <a:spcPts val="0"/>
              </a:spcBef>
            </a:pPr>
            <a:r>
              <a:rPr lang="en-US" dirty="0"/>
              <a:t>The judge reserved for trial whether the other options were preempted.</a:t>
            </a:r>
          </a:p>
          <a:p>
            <a:pPr>
              <a:lnSpc>
                <a:spcPct val="100000"/>
              </a:lnSpc>
              <a:spcBef>
                <a:spcPts val="0"/>
              </a:spcBef>
            </a:pPr>
            <a:endParaRPr lang="en-US" dirty="0"/>
          </a:p>
        </p:txBody>
      </p:sp>
    </p:spTree>
    <p:extLst>
      <p:ext uri="{BB962C8B-B14F-4D97-AF65-F5344CB8AC3E}">
        <p14:creationId xmlns:p14="http://schemas.microsoft.com/office/powerpoint/2010/main" val="1287127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Washington 2030: </a:t>
            </a:r>
            <a:r>
              <a:rPr lang="en-US" b="1" dirty="0"/>
              <a:t>The State’s Code</a:t>
            </a:r>
          </a:p>
        </p:txBody>
      </p:sp>
      <p:sp>
        <p:nvSpPr>
          <p:cNvPr id="3" name="Content Placeholder 2"/>
          <p:cNvSpPr>
            <a:spLocks noGrp="1"/>
          </p:cNvSpPr>
          <p:nvPr>
            <p:ph idx="1"/>
          </p:nvPr>
        </p:nvSpPr>
        <p:spPr/>
        <p:txBody>
          <a:bodyPr>
            <a:normAutofit fontScale="92500" lnSpcReduction="10000"/>
          </a:bodyPr>
          <a:lstStyle/>
          <a:p>
            <a:pPr>
              <a:lnSpc>
                <a:spcPct val="100000"/>
              </a:lnSpc>
              <a:spcBef>
                <a:spcPts val="0"/>
              </a:spcBef>
            </a:pPr>
            <a:r>
              <a:rPr lang="en-US" dirty="0"/>
              <a:t>In 2009, Washington state adopted legislation calling for the state building code to achieve a 70% reduction in building energy use by 2031.</a:t>
            </a:r>
          </a:p>
          <a:p>
            <a:pPr>
              <a:lnSpc>
                <a:spcPct val="100000"/>
              </a:lnSpc>
              <a:spcBef>
                <a:spcPts val="0"/>
              </a:spcBef>
            </a:pPr>
            <a:endParaRPr lang="en-US" sz="1400" dirty="0"/>
          </a:p>
          <a:p>
            <a:pPr>
              <a:lnSpc>
                <a:spcPct val="100000"/>
              </a:lnSpc>
              <a:spcBef>
                <a:spcPts val="0"/>
              </a:spcBef>
            </a:pPr>
            <a:r>
              <a:rPr lang="en-US" dirty="0"/>
              <a:t>The Washington State Building Code Council followed up with a revised building code that would achieve a 15% reduction starting in 2010 (against the baseline of the 2006 code).</a:t>
            </a:r>
          </a:p>
          <a:p>
            <a:pPr>
              <a:lnSpc>
                <a:spcPct val="100000"/>
              </a:lnSpc>
              <a:spcBef>
                <a:spcPts val="0"/>
              </a:spcBef>
            </a:pPr>
            <a:endParaRPr lang="en-US" sz="1050" dirty="0"/>
          </a:p>
          <a:p>
            <a:pPr lvl="1">
              <a:lnSpc>
                <a:spcPct val="100000"/>
              </a:lnSpc>
              <a:spcBef>
                <a:spcPts val="0"/>
              </a:spcBef>
            </a:pPr>
            <a:r>
              <a:rPr lang="en-US" dirty="0"/>
              <a:t> Builders had three main options under the code, one of which was total flexibility provided the 15% reduction was achieved (and verified using computer simulation software). (This provision was never challenged in court.)</a:t>
            </a:r>
          </a:p>
          <a:p>
            <a:pPr lvl="1">
              <a:lnSpc>
                <a:spcPct val="100000"/>
              </a:lnSpc>
              <a:spcBef>
                <a:spcPts val="0"/>
              </a:spcBef>
            </a:pPr>
            <a:r>
              <a:rPr lang="en-US" dirty="0"/>
              <a:t>But two other options required selecting options from a list contained in a new Chapter 9 of the code, and some of these options involved equipment that exceeded federal standards. (Chapter 9 was what would be challenged in court.)</a:t>
            </a:r>
          </a:p>
        </p:txBody>
      </p:sp>
    </p:spTree>
    <p:extLst>
      <p:ext uri="{BB962C8B-B14F-4D97-AF65-F5344CB8AC3E}">
        <p14:creationId xmlns:p14="http://schemas.microsoft.com/office/powerpoint/2010/main" val="1094249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Washington 2030: </a:t>
            </a:r>
            <a:r>
              <a:rPr lang="en-US" b="1" dirty="0"/>
              <a:t>The Lawsuit</a:t>
            </a:r>
          </a:p>
        </p:txBody>
      </p:sp>
      <p:sp>
        <p:nvSpPr>
          <p:cNvPr id="3" name="Content Placeholder 2"/>
          <p:cNvSpPr>
            <a:spLocks noGrp="1"/>
          </p:cNvSpPr>
          <p:nvPr>
            <p:ph idx="1"/>
          </p:nvPr>
        </p:nvSpPr>
        <p:spPr>
          <a:xfrm>
            <a:off x="838200" y="1690690"/>
            <a:ext cx="10515600" cy="4837822"/>
          </a:xfrm>
        </p:spPr>
        <p:txBody>
          <a:bodyPr>
            <a:normAutofit fontScale="92500" lnSpcReduction="10000"/>
          </a:bodyPr>
          <a:lstStyle/>
          <a:p>
            <a:pPr>
              <a:lnSpc>
                <a:spcPct val="120000"/>
              </a:lnSpc>
              <a:spcBef>
                <a:spcPts val="0"/>
              </a:spcBef>
            </a:pPr>
            <a:r>
              <a:rPr lang="en-US" dirty="0"/>
              <a:t>National building associations and local builders challenged the 2009 code in court</a:t>
            </a:r>
          </a:p>
          <a:p>
            <a:pPr lvl="1">
              <a:lnSpc>
                <a:spcPct val="120000"/>
              </a:lnSpc>
              <a:spcBef>
                <a:spcPts val="0"/>
              </a:spcBef>
            </a:pPr>
            <a:r>
              <a:rPr lang="en-US" dirty="0"/>
              <a:t>They argued that the code did not meet all seven criteria needed to qualify for an exception to the general preemption rule found in Section 6297 of the U.S. Code.</a:t>
            </a:r>
          </a:p>
          <a:p>
            <a:pPr lvl="1">
              <a:lnSpc>
                <a:spcPct val="120000"/>
              </a:lnSpc>
              <a:spcBef>
                <a:spcPts val="0"/>
              </a:spcBef>
            </a:pPr>
            <a:r>
              <a:rPr lang="en-US" dirty="0"/>
              <a:t> Specifically, they argued that the state did not meet the criterion for not requiring equipment that exceeded federal standards.</a:t>
            </a:r>
          </a:p>
          <a:p>
            <a:pPr lvl="2">
              <a:lnSpc>
                <a:spcPct val="120000"/>
              </a:lnSpc>
              <a:spcBef>
                <a:spcPts val="0"/>
              </a:spcBef>
            </a:pPr>
            <a:r>
              <a:rPr lang="en-US" dirty="0"/>
              <a:t>Section 6297(f)(3)(B) stated that the state code must “not require that [an appliance or piece of equipment covered by a federal standard] have an energy efficiency exceeding the applicable [federal] energy conservation standard.” </a:t>
            </a:r>
          </a:p>
          <a:p>
            <a:pPr lvl="2">
              <a:lnSpc>
                <a:spcPct val="120000"/>
              </a:lnSpc>
              <a:spcBef>
                <a:spcPts val="0"/>
              </a:spcBef>
            </a:pPr>
            <a:r>
              <a:rPr lang="en-US" dirty="0"/>
              <a:t>Since several of the options in the Chapter 9 list called for equipment in excess of federal standards, and since the other options that did not demand such equipment were more costly, the builders argued that the Chapter 9 “</a:t>
            </a:r>
            <a:r>
              <a:rPr lang="en-US" i="1" dirty="0"/>
              <a:t>effectively”</a:t>
            </a:r>
            <a:r>
              <a:rPr lang="en-US" dirty="0"/>
              <a:t> required equipment in conflict with federal standards.</a:t>
            </a:r>
          </a:p>
          <a:p>
            <a:pPr>
              <a:lnSpc>
                <a:spcPct val="120000"/>
              </a:lnSpc>
              <a:spcBef>
                <a:spcPts val="0"/>
              </a:spcBef>
            </a:pPr>
            <a:endParaRPr lang="en-US" dirty="0"/>
          </a:p>
        </p:txBody>
      </p:sp>
    </p:spTree>
    <p:extLst>
      <p:ext uri="{BB962C8B-B14F-4D97-AF65-F5344CB8AC3E}">
        <p14:creationId xmlns:p14="http://schemas.microsoft.com/office/powerpoint/2010/main" val="57618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Washington 2030: </a:t>
            </a:r>
            <a:r>
              <a:rPr lang="en-US" b="1" dirty="0"/>
              <a:t>The Trial Court’s Ruling</a:t>
            </a:r>
          </a:p>
        </p:txBody>
      </p:sp>
      <p:sp>
        <p:nvSpPr>
          <p:cNvPr id="3" name="Content Placeholder 2"/>
          <p:cNvSpPr>
            <a:spLocks noGrp="1"/>
          </p:cNvSpPr>
          <p:nvPr>
            <p:ph idx="1"/>
          </p:nvPr>
        </p:nvSpPr>
        <p:spPr/>
        <p:txBody>
          <a:bodyPr>
            <a:normAutofit/>
          </a:bodyPr>
          <a:lstStyle/>
          <a:p>
            <a:r>
              <a:rPr lang="en-US" dirty="0"/>
              <a:t>The district court ruled that Chapter 9 not only never expressly required the use of equipment that exceeded federal standards, but it did not effectively or functionally require this use either.</a:t>
            </a:r>
          </a:p>
          <a:p>
            <a:endParaRPr lang="en-US" dirty="0"/>
          </a:p>
          <a:p>
            <a:r>
              <a:rPr lang="en-US" dirty="0"/>
              <a:t>Moreover, even if it did functionally or effectively require such use, the industry’s argument failed because “[t]he text of the exemption provision [in Section 6297] does not include the terms ‘functionally’ or ‘effectively’ require.”</a:t>
            </a:r>
          </a:p>
        </p:txBody>
      </p:sp>
    </p:spTree>
    <p:extLst>
      <p:ext uri="{BB962C8B-B14F-4D97-AF65-F5344CB8AC3E}">
        <p14:creationId xmlns:p14="http://schemas.microsoft.com/office/powerpoint/2010/main" val="1904930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Washington 2030: </a:t>
            </a:r>
            <a:r>
              <a:rPr lang="en-US" b="1" dirty="0"/>
              <a:t>The Appeals Court’s Ruling</a:t>
            </a:r>
          </a:p>
        </p:txBody>
      </p:sp>
      <p:sp>
        <p:nvSpPr>
          <p:cNvPr id="3" name="Content Placeholder 2"/>
          <p:cNvSpPr>
            <a:spLocks noGrp="1"/>
          </p:cNvSpPr>
          <p:nvPr>
            <p:ph idx="1"/>
          </p:nvPr>
        </p:nvSpPr>
        <p:spPr>
          <a:xfrm>
            <a:off x="838199" y="1524068"/>
            <a:ext cx="10961451" cy="4876732"/>
          </a:xfrm>
        </p:spPr>
        <p:txBody>
          <a:bodyPr>
            <a:normAutofit fontScale="77500" lnSpcReduction="20000"/>
          </a:bodyPr>
          <a:lstStyle/>
          <a:p>
            <a:pPr>
              <a:lnSpc>
                <a:spcPct val="120000"/>
              </a:lnSpc>
              <a:spcBef>
                <a:spcPts val="0"/>
              </a:spcBef>
            </a:pPr>
            <a:r>
              <a:rPr lang="en-US" dirty="0"/>
              <a:t>The industry challengers appealed the trial court’s decision.</a:t>
            </a:r>
          </a:p>
          <a:p>
            <a:pPr>
              <a:lnSpc>
                <a:spcPct val="120000"/>
              </a:lnSpc>
              <a:spcBef>
                <a:spcPts val="0"/>
              </a:spcBef>
            </a:pPr>
            <a:r>
              <a:rPr lang="en-US" dirty="0"/>
              <a:t>The appeals court took the language in Section 6297(f)(3)(B) literally and concluded that the state did not “require” the use of equipment that exceeded federal standards.</a:t>
            </a:r>
          </a:p>
          <a:p>
            <a:pPr lvl="1">
              <a:lnSpc>
                <a:spcPct val="120000"/>
              </a:lnSpc>
            </a:pPr>
            <a:r>
              <a:rPr lang="en-US" dirty="0"/>
              <a:t>“Builders can choose.  … The Washington Building Code itself does not command, demand, or insist that builders select higher efficiency options.”</a:t>
            </a:r>
          </a:p>
          <a:p>
            <a:r>
              <a:rPr lang="en-US" dirty="0"/>
              <a:t>The mere fact that other options were more costly did not matter:</a:t>
            </a:r>
          </a:p>
          <a:p>
            <a:pPr lvl="1">
              <a:lnSpc>
                <a:spcPct val="120000"/>
              </a:lnSpc>
            </a:pPr>
            <a:r>
              <a:rPr lang="en-US" dirty="0"/>
              <a:t>“Congress was concerned…with the content of a regulation that was within state or local control. The market costs of products fluctuate outside the control of those who promulgate the codes. Congress cannot preempt market costs. The fact that certain options may end up being less costly to builders than others does not mean the state is, expressly or effectively, requiring those options.”</a:t>
            </a:r>
          </a:p>
          <a:p>
            <a:pPr>
              <a:lnSpc>
                <a:spcPct val="120000"/>
              </a:lnSpc>
            </a:pPr>
            <a:r>
              <a:rPr lang="en-US" dirty="0"/>
              <a:t>The only way a state could indirectly or effectively require use of a product that exceeded federal standards would be “if the code itself imposed a penalty for not using higher efficiency products,” which the Washington building code did not do.</a:t>
            </a:r>
          </a:p>
          <a:p>
            <a:r>
              <a:rPr lang="en-US" dirty="0"/>
              <a:t>The appeals court upheld the trial court’s decision upholding the state’s building code.</a:t>
            </a:r>
            <a:endParaRPr lang="en-US" b="1" dirty="0"/>
          </a:p>
        </p:txBody>
      </p:sp>
    </p:spTree>
    <p:extLst>
      <p:ext uri="{BB962C8B-B14F-4D97-AF65-F5344CB8AC3E}">
        <p14:creationId xmlns:p14="http://schemas.microsoft.com/office/powerpoint/2010/main" val="202373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570" y="183538"/>
            <a:ext cx="10515600" cy="1325563"/>
          </a:xfrm>
        </p:spPr>
        <p:txBody>
          <a:bodyPr>
            <a:normAutofit/>
          </a:bodyPr>
          <a:lstStyle/>
          <a:p>
            <a:r>
              <a:rPr lang="en-US" b="1" dirty="0"/>
              <a:t>Discussion: Federal Preemption</a:t>
            </a:r>
          </a:p>
        </p:txBody>
      </p:sp>
      <p:sp>
        <p:nvSpPr>
          <p:cNvPr id="3" name="Content Placeholder 2"/>
          <p:cNvSpPr>
            <a:spLocks noGrp="1"/>
          </p:cNvSpPr>
          <p:nvPr>
            <p:ph idx="1"/>
          </p:nvPr>
        </p:nvSpPr>
        <p:spPr>
          <a:xfrm>
            <a:off x="568570" y="1253331"/>
            <a:ext cx="11013830" cy="4351338"/>
          </a:xfrm>
        </p:spPr>
        <p:txBody>
          <a:bodyPr>
            <a:noAutofit/>
          </a:bodyPr>
          <a:lstStyle/>
          <a:p>
            <a:pPr>
              <a:lnSpc>
                <a:spcPct val="100000"/>
              </a:lnSpc>
              <a:spcBef>
                <a:spcPts val="0"/>
              </a:spcBef>
            </a:pPr>
            <a:r>
              <a:rPr lang="en-US" sz="2400" dirty="0"/>
              <a:t>What, if anything, might explain the different court outcomes in Albuquerque and Washington State?</a:t>
            </a:r>
          </a:p>
          <a:p>
            <a:pPr lvl="0">
              <a:lnSpc>
                <a:spcPct val="100000"/>
              </a:lnSpc>
              <a:spcBef>
                <a:spcPts val="0"/>
              </a:spcBef>
            </a:pPr>
            <a:r>
              <a:rPr lang="en-US" sz="2400" dirty="0"/>
              <a:t>Do you think that high costs associated with an alternative compliance option in a regulatory code imposes a penalty on firms that choose that alternative? Does it then mean the code effectively requires regulated entities to take the other, less-costly option? </a:t>
            </a:r>
          </a:p>
          <a:p>
            <a:pPr>
              <a:lnSpc>
                <a:spcPct val="100000"/>
              </a:lnSpc>
            </a:pPr>
            <a:r>
              <a:rPr lang="en-US" sz="2400" dirty="0"/>
              <a:t>Which legal outcome—the one in Albuquerque or Washington State—led to better outcomes for society? Should these outcomes affect decisions that judges make?</a:t>
            </a:r>
          </a:p>
          <a:p>
            <a:pPr>
              <a:lnSpc>
                <a:spcPct val="100000"/>
              </a:lnSpc>
            </a:pPr>
            <a:r>
              <a:rPr lang="en-US" sz="2400" dirty="0"/>
              <a:t>What value for society does federal supremacy hold? </a:t>
            </a:r>
          </a:p>
          <a:p>
            <a:pPr lvl="1">
              <a:lnSpc>
                <a:spcPct val="100000"/>
              </a:lnSpc>
            </a:pPr>
            <a:r>
              <a:rPr lang="en-US" sz="2000" dirty="0"/>
              <a:t>Do private businesses benefit more from federal preemption by avoiding a patchwork of regulations at various levels of government? </a:t>
            </a:r>
          </a:p>
          <a:p>
            <a:pPr lvl="1">
              <a:lnSpc>
                <a:spcPct val="100000"/>
              </a:lnSpc>
            </a:pPr>
            <a:r>
              <a:rPr lang="en-US" sz="2000" dirty="0"/>
              <a:t>Or does the public benefit more from the creation of a consistent, minimum regulatory standard across all states—including ones that might otherwise have weak regulations?</a:t>
            </a:r>
          </a:p>
          <a:p>
            <a:pPr marL="457200" lvl="1" indent="0">
              <a:lnSpc>
                <a:spcPct val="100000"/>
              </a:lnSpc>
              <a:buNone/>
            </a:pPr>
            <a:endParaRPr lang="en-US" sz="2000" dirty="0"/>
          </a:p>
        </p:txBody>
      </p:sp>
    </p:spTree>
    <p:extLst>
      <p:ext uri="{BB962C8B-B14F-4D97-AF65-F5344CB8AC3E}">
        <p14:creationId xmlns:p14="http://schemas.microsoft.com/office/powerpoint/2010/main" val="3463400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Discussion: Climate, Energy, and Subsidiarity</a:t>
            </a:r>
          </a:p>
        </p:txBody>
      </p:sp>
      <p:sp>
        <p:nvSpPr>
          <p:cNvPr id="3" name="Content Placeholder 2"/>
          <p:cNvSpPr>
            <a:spLocks noGrp="1"/>
          </p:cNvSpPr>
          <p:nvPr>
            <p:ph idx="1"/>
          </p:nvPr>
        </p:nvSpPr>
        <p:spPr>
          <a:xfrm>
            <a:off x="685800" y="1802179"/>
            <a:ext cx="10515600" cy="4351338"/>
          </a:xfrm>
        </p:spPr>
        <p:txBody>
          <a:bodyPr>
            <a:noAutofit/>
          </a:bodyPr>
          <a:lstStyle/>
          <a:p>
            <a:pPr>
              <a:lnSpc>
                <a:spcPct val="100000"/>
              </a:lnSpc>
            </a:pPr>
            <a:r>
              <a:rPr lang="en-US" sz="2400" dirty="0"/>
              <a:t>Are energy efficiency standards for buildings better set by the national government or by state and local governments?</a:t>
            </a:r>
          </a:p>
          <a:p>
            <a:pPr lvl="0">
              <a:lnSpc>
                <a:spcPct val="100000"/>
              </a:lnSpc>
            </a:pPr>
            <a:r>
              <a:rPr lang="en-US" sz="2400" dirty="0"/>
              <a:t>What are the advantages and disadvantages of regulating to address climate change at different levels of government—the city, regional, federal, or international level?  </a:t>
            </a:r>
          </a:p>
          <a:p>
            <a:pPr lvl="0">
              <a:lnSpc>
                <a:spcPct val="100000"/>
              </a:lnSpc>
            </a:pPr>
            <a:r>
              <a:rPr lang="en-US" sz="2400" dirty="0"/>
              <a:t>What role ought international voluntary codes and standards play in promoting energy conservation and addressing climate change?</a:t>
            </a:r>
          </a:p>
        </p:txBody>
      </p:sp>
    </p:spTree>
    <p:extLst>
      <p:ext uri="{BB962C8B-B14F-4D97-AF65-F5344CB8AC3E}">
        <p14:creationId xmlns:p14="http://schemas.microsoft.com/office/powerpoint/2010/main" val="1170998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A0483-19C5-984F-9E46-9978A9A455F0}"/>
              </a:ext>
            </a:extLst>
          </p:cNvPr>
          <p:cNvSpPr>
            <a:spLocks noGrp="1"/>
          </p:cNvSpPr>
          <p:nvPr>
            <p:ph type="title"/>
          </p:nvPr>
        </p:nvSpPr>
        <p:spPr/>
        <p:txBody>
          <a:bodyPr/>
          <a:lstStyle/>
          <a:p>
            <a:r>
              <a:rPr lang="en-US" b="1" dirty="0"/>
              <a:t>What is Federal Preemption?</a:t>
            </a:r>
          </a:p>
        </p:txBody>
      </p:sp>
      <p:sp>
        <p:nvSpPr>
          <p:cNvPr id="3" name="Content Placeholder 2">
            <a:extLst>
              <a:ext uri="{FF2B5EF4-FFF2-40B4-BE49-F238E27FC236}">
                <a16:creationId xmlns:a16="http://schemas.microsoft.com/office/drawing/2014/main" id="{B674462A-5B9A-EE44-A278-1C81E0DE5025}"/>
              </a:ext>
            </a:extLst>
          </p:cNvPr>
          <p:cNvSpPr>
            <a:spLocks noGrp="1"/>
          </p:cNvSpPr>
          <p:nvPr>
            <p:ph idx="1"/>
          </p:nvPr>
        </p:nvSpPr>
        <p:spPr/>
        <p:txBody>
          <a:bodyPr>
            <a:normAutofit/>
          </a:bodyPr>
          <a:lstStyle/>
          <a:p>
            <a:pPr>
              <a:lnSpc>
                <a:spcPct val="100000"/>
              </a:lnSpc>
            </a:pPr>
            <a:r>
              <a:rPr lang="en-US" u="sng" dirty="0">
                <a:solidFill>
                  <a:sysClr val="windowText" lastClr="000000"/>
                </a:solidFill>
              </a:rPr>
              <a:t>The Supremacy Clause</a:t>
            </a:r>
            <a:r>
              <a:rPr lang="en-US" dirty="0">
                <a:solidFill>
                  <a:sysClr val="windowText" lastClr="000000"/>
                </a:solidFill>
              </a:rPr>
              <a:t> (Art. 6, cl. 2) provides that when state and federal laws conflict, federal law takes precedence</a:t>
            </a:r>
          </a:p>
          <a:p>
            <a:pPr>
              <a:lnSpc>
                <a:spcPct val="100000"/>
              </a:lnSpc>
            </a:pPr>
            <a:r>
              <a:rPr lang="en-US" dirty="0">
                <a:solidFill>
                  <a:sysClr val="windowText" lastClr="000000"/>
                </a:solidFill>
              </a:rPr>
              <a:t>Main types of preemption:</a:t>
            </a:r>
          </a:p>
          <a:p>
            <a:pPr lvl="1">
              <a:lnSpc>
                <a:spcPct val="100000"/>
              </a:lnSpc>
            </a:pPr>
            <a:r>
              <a:rPr lang="en-US" b="1" dirty="0">
                <a:solidFill>
                  <a:sysClr val="windowText" lastClr="000000"/>
                </a:solidFill>
              </a:rPr>
              <a:t>Express</a:t>
            </a:r>
          </a:p>
          <a:p>
            <a:pPr lvl="2">
              <a:lnSpc>
                <a:spcPct val="100000"/>
              </a:lnSpc>
            </a:pPr>
            <a:r>
              <a:rPr lang="en-US" dirty="0">
                <a:solidFill>
                  <a:sysClr val="windowText" lastClr="000000"/>
                </a:solidFill>
              </a:rPr>
              <a:t>Express language in a federal law specifies that it supersedes conflicting state law</a:t>
            </a:r>
            <a:endParaRPr lang="en-US" b="1" dirty="0">
              <a:solidFill>
                <a:sysClr val="windowText" lastClr="000000"/>
              </a:solidFill>
            </a:endParaRPr>
          </a:p>
          <a:p>
            <a:pPr lvl="1">
              <a:lnSpc>
                <a:spcPct val="100000"/>
              </a:lnSpc>
            </a:pPr>
            <a:r>
              <a:rPr lang="en-US" b="1" dirty="0">
                <a:solidFill>
                  <a:sysClr val="windowText" lastClr="000000"/>
                </a:solidFill>
              </a:rPr>
              <a:t>Implied</a:t>
            </a:r>
          </a:p>
          <a:p>
            <a:pPr lvl="2">
              <a:lnSpc>
                <a:spcPct val="100000"/>
              </a:lnSpc>
            </a:pPr>
            <a:r>
              <a:rPr lang="en-US" b="1" dirty="0">
                <a:solidFill>
                  <a:sysClr val="windowText" lastClr="000000"/>
                </a:solidFill>
              </a:rPr>
              <a:t>Conflict: </a:t>
            </a:r>
            <a:r>
              <a:rPr lang="en-US" dirty="0">
                <a:solidFill>
                  <a:sysClr val="windowText" lastClr="000000"/>
                </a:solidFill>
              </a:rPr>
              <a:t>Arises when s</a:t>
            </a:r>
            <a:r>
              <a:rPr lang="en-US" dirty="0"/>
              <a:t>tate law directly conflicts with federal law or would undermine the intended purpose of a federal law</a:t>
            </a:r>
            <a:endParaRPr lang="en-US" b="1" dirty="0">
              <a:solidFill>
                <a:sysClr val="windowText" lastClr="000000"/>
              </a:solidFill>
            </a:endParaRPr>
          </a:p>
          <a:p>
            <a:pPr lvl="2">
              <a:lnSpc>
                <a:spcPct val="100000"/>
              </a:lnSpc>
            </a:pPr>
            <a:r>
              <a:rPr lang="en-US" b="1" dirty="0">
                <a:solidFill>
                  <a:sysClr val="windowText" lastClr="000000"/>
                </a:solidFill>
              </a:rPr>
              <a:t>Field: </a:t>
            </a:r>
            <a:r>
              <a:rPr lang="en-US" dirty="0">
                <a:solidFill>
                  <a:sysClr val="windowText" lastClr="000000"/>
                </a:solidFill>
              </a:rPr>
              <a:t>Arises when federal law occupies a field of regulation so exhaustively that there remains no room for state law</a:t>
            </a:r>
          </a:p>
          <a:p>
            <a:pPr lvl="1">
              <a:lnSpc>
                <a:spcPct val="100000"/>
              </a:lnSpc>
            </a:pPr>
            <a:endParaRPr lang="en-US" dirty="0">
              <a:solidFill>
                <a:sysClr val="windowText" lastClr="000000"/>
              </a:solidFill>
            </a:endParaRPr>
          </a:p>
        </p:txBody>
      </p:sp>
    </p:spTree>
    <p:extLst>
      <p:ext uri="{BB962C8B-B14F-4D97-AF65-F5344CB8AC3E}">
        <p14:creationId xmlns:p14="http://schemas.microsoft.com/office/powerpoint/2010/main" val="1672860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Does Federal Preemption Apply to Energy Efficiency?</a:t>
            </a:r>
          </a:p>
        </p:txBody>
      </p:sp>
      <p:sp>
        <p:nvSpPr>
          <p:cNvPr id="3" name="Content Placeholder 2"/>
          <p:cNvSpPr>
            <a:spLocks noGrp="1"/>
          </p:cNvSpPr>
          <p:nvPr>
            <p:ph idx="1"/>
          </p:nvPr>
        </p:nvSpPr>
        <p:spPr>
          <a:xfrm>
            <a:off x="838200" y="1690690"/>
            <a:ext cx="10515600" cy="4867273"/>
          </a:xfrm>
        </p:spPr>
        <p:txBody>
          <a:bodyPr>
            <a:normAutofit/>
          </a:bodyPr>
          <a:lstStyle/>
          <a:p>
            <a:pPr lvl="1"/>
            <a:endParaRPr lang="en-US" sz="300" dirty="0"/>
          </a:p>
          <a:p>
            <a:endParaRPr lang="en-US" dirty="0"/>
          </a:p>
          <a:p>
            <a:pPr lvl="1"/>
            <a:endParaRPr lang="en-US" dirty="0"/>
          </a:p>
        </p:txBody>
      </p:sp>
      <p:sp>
        <p:nvSpPr>
          <p:cNvPr id="4" name="Content Placeholder 2">
            <a:extLst>
              <a:ext uri="{FF2B5EF4-FFF2-40B4-BE49-F238E27FC236}">
                <a16:creationId xmlns:a16="http://schemas.microsoft.com/office/drawing/2014/main" id="{B674462A-5B9A-EE44-A278-1C81E0DE5025}"/>
              </a:ext>
            </a:extLst>
          </p:cNvPr>
          <p:cNvSpPr txBox="1">
            <a:spLocks/>
          </p:cNvSpPr>
          <p:nvPr/>
        </p:nvSpPr>
        <p:spPr>
          <a:xfrm>
            <a:off x="838200" y="1704946"/>
            <a:ext cx="11140440" cy="476513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dirty="0">
                <a:solidFill>
                  <a:sysClr val="windowText" lastClr="000000"/>
                </a:solidFill>
              </a:rPr>
              <a:t>Energy Policy and Conservation Act (EPCA) of 1975</a:t>
            </a:r>
          </a:p>
          <a:p>
            <a:pPr lvl="1">
              <a:lnSpc>
                <a:spcPct val="100000"/>
              </a:lnSpc>
            </a:pPr>
            <a:r>
              <a:rPr lang="en-US" dirty="0">
                <a:solidFill>
                  <a:sysClr val="windowText" lastClr="000000"/>
                </a:solidFill>
              </a:rPr>
              <a:t>Required federal Energy Department to develop binding standards to decrease energy consumption from appliances</a:t>
            </a:r>
          </a:p>
          <a:p>
            <a:pPr>
              <a:lnSpc>
                <a:spcPct val="100000"/>
              </a:lnSpc>
            </a:pPr>
            <a:r>
              <a:rPr lang="en-US" dirty="0">
                <a:solidFill>
                  <a:sysClr val="windowText" lastClr="000000"/>
                </a:solidFill>
              </a:rPr>
              <a:t>National Energy Conservation and Policy Act (NECPA) of 1978</a:t>
            </a:r>
          </a:p>
          <a:p>
            <a:pPr lvl="1">
              <a:lnSpc>
                <a:spcPct val="100000"/>
              </a:lnSpc>
            </a:pPr>
            <a:r>
              <a:rPr lang="en-US" dirty="0">
                <a:solidFill>
                  <a:sysClr val="windowText" lastClr="000000"/>
                </a:solidFill>
              </a:rPr>
              <a:t>Section 6297 of the US Code contains general rule that Energy Department standards supersede state standards</a:t>
            </a:r>
          </a:p>
          <a:p>
            <a:pPr lvl="1">
              <a:lnSpc>
                <a:spcPct val="100000"/>
              </a:lnSpc>
            </a:pPr>
            <a:r>
              <a:rPr lang="en-US" dirty="0">
                <a:solidFill>
                  <a:sysClr val="windowText" lastClr="000000"/>
                </a:solidFill>
              </a:rPr>
              <a:t>Law passed in response to lack of action by the Carter Administration</a:t>
            </a:r>
          </a:p>
          <a:p>
            <a:pPr lvl="1">
              <a:lnSpc>
                <a:spcPct val="100000"/>
              </a:lnSpc>
            </a:pPr>
            <a:r>
              <a:rPr lang="en-US" dirty="0">
                <a:solidFill>
                  <a:sysClr val="windowText" lastClr="000000"/>
                </a:solidFill>
              </a:rPr>
              <a:t>However, Reagan Administration eventually adopted a “no-standards standard”</a:t>
            </a:r>
          </a:p>
          <a:p>
            <a:pPr>
              <a:lnSpc>
                <a:spcPct val="100000"/>
              </a:lnSpc>
            </a:pPr>
            <a:r>
              <a:rPr lang="en-US" i="1" dirty="0">
                <a:solidFill>
                  <a:sysClr val="windowText" lastClr="000000"/>
                </a:solidFill>
              </a:rPr>
              <a:t>NRDC v. Harrington </a:t>
            </a:r>
            <a:r>
              <a:rPr lang="en-US" dirty="0">
                <a:solidFill>
                  <a:sysClr val="windowText" lastClr="000000"/>
                </a:solidFill>
              </a:rPr>
              <a:t>(1985) in D.C. Circuit Court</a:t>
            </a:r>
          </a:p>
          <a:p>
            <a:pPr lvl="1">
              <a:lnSpc>
                <a:spcPct val="100000"/>
              </a:lnSpc>
            </a:pPr>
            <a:r>
              <a:rPr lang="en-US" dirty="0">
                <a:solidFill>
                  <a:sysClr val="windowText" lastClr="000000"/>
                </a:solidFill>
              </a:rPr>
              <a:t>Struck down the “no-standards standard;” ruled that statute required substantive standards</a:t>
            </a:r>
          </a:p>
          <a:p>
            <a:pPr>
              <a:lnSpc>
                <a:spcPct val="100000"/>
              </a:lnSpc>
            </a:pPr>
            <a:r>
              <a:rPr lang="en-US" dirty="0">
                <a:solidFill>
                  <a:sysClr val="windowText" lastClr="000000"/>
                </a:solidFill>
              </a:rPr>
              <a:t>National Appliance Energy Conservation Act (NAECA) of 1987</a:t>
            </a:r>
          </a:p>
          <a:p>
            <a:pPr lvl="1">
              <a:lnSpc>
                <a:spcPct val="100000"/>
              </a:lnSpc>
            </a:pPr>
            <a:r>
              <a:rPr lang="en-US" dirty="0">
                <a:solidFill>
                  <a:sysClr val="windowText" lastClr="000000"/>
                </a:solidFill>
              </a:rPr>
              <a:t>Established </a:t>
            </a:r>
            <a:r>
              <a:rPr lang="en-US" dirty="0"/>
              <a:t>initial federal standards for residential and commercial appliances </a:t>
            </a:r>
          </a:p>
          <a:p>
            <a:pPr>
              <a:lnSpc>
                <a:spcPct val="100000"/>
              </a:lnSpc>
            </a:pPr>
            <a:r>
              <a:rPr lang="en-US" dirty="0">
                <a:solidFill>
                  <a:sysClr val="windowText" lastClr="000000"/>
                </a:solidFill>
              </a:rPr>
              <a:t>Energy Policy Act (EPACT) of 1992</a:t>
            </a:r>
          </a:p>
          <a:p>
            <a:pPr lvl="1">
              <a:lnSpc>
                <a:spcPct val="100000"/>
              </a:lnSpc>
            </a:pPr>
            <a:r>
              <a:rPr lang="en-US" dirty="0">
                <a:solidFill>
                  <a:sysClr val="windowText" lastClr="000000"/>
                </a:solidFill>
              </a:rPr>
              <a:t>Established</a:t>
            </a:r>
            <a:r>
              <a:rPr lang="en-US" dirty="0"/>
              <a:t> federal energy efficiency standards for residential appliances </a:t>
            </a:r>
            <a:endParaRPr lang="en-US" dirty="0">
              <a:solidFill>
                <a:sysClr val="windowText" lastClr="000000"/>
              </a:solidFill>
            </a:endParaRPr>
          </a:p>
          <a:p>
            <a:pPr lvl="1">
              <a:lnSpc>
                <a:spcPct val="100000"/>
              </a:lnSpc>
            </a:pPr>
            <a:endParaRPr lang="en-US" dirty="0">
              <a:solidFill>
                <a:sysClr val="windowText" lastClr="000000"/>
              </a:solidFill>
            </a:endParaRPr>
          </a:p>
        </p:txBody>
      </p:sp>
    </p:spTree>
    <p:extLst>
      <p:ext uri="{BB962C8B-B14F-4D97-AF65-F5344CB8AC3E}">
        <p14:creationId xmlns:p14="http://schemas.microsoft.com/office/powerpoint/2010/main" val="3817696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42887"/>
            <a:ext cx="10515600" cy="1325563"/>
          </a:xfrm>
        </p:spPr>
        <p:txBody>
          <a:bodyPr/>
          <a:lstStyle/>
          <a:p>
            <a:r>
              <a:rPr lang="en-US" b="1" dirty="0"/>
              <a:t>Voluntary Codes &amp; Standards</a:t>
            </a:r>
            <a:endParaRPr lang="en-US" b="1" i="1" dirty="0"/>
          </a:p>
        </p:txBody>
      </p:sp>
      <p:sp>
        <p:nvSpPr>
          <p:cNvPr id="3" name="Content Placeholder 2"/>
          <p:cNvSpPr>
            <a:spLocks noGrp="1"/>
          </p:cNvSpPr>
          <p:nvPr>
            <p:ph idx="1"/>
          </p:nvPr>
        </p:nvSpPr>
        <p:spPr>
          <a:xfrm>
            <a:off x="838199" y="1437822"/>
            <a:ext cx="10515599" cy="5046664"/>
          </a:xfrm>
        </p:spPr>
        <p:txBody>
          <a:bodyPr>
            <a:normAutofit fontScale="92500" lnSpcReduction="20000"/>
          </a:bodyPr>
          <a:lstStyle/>
          <a:p>
            <a:r>
              <a:rPr lang="en-US" dirty="0"/>
              <a:t>Developed by nongovernmental entities</a:t>
            </a:r>
          </a:p>
          <a:p>
            <a:pPr lvl="1"/>
            <a:r>
              <a:rPr lang="en-US" dirty="0"/>
              <a:t>Developer organizations</a:t>
            </a:r>
          </a:p>
          <a:p>
            <a:pPr lvl="1"/>
            <a:r>
              <a:rPr lang="en-US" dirty="0"/>
              <a:t>Trade associations</a:t>
            </a:r>
          </a:p>
          <a:p>
            <a:r>
              <a:rPr lang="en-US" dirty="0"/>
              <a:t>Buyers may contractually require conformity with standards by their suppliers</a:t>
            </a:r>
          </a:p>
          <a:p>
            <a:pPr lvl="1"/>
            <a:r>
              <a:rPr lang="en-US" dirty="0"/>
              <a:t>E.g., Underwriter Laboratories seal on electrical appliances</a:t>
            </a:r>
          </a:p>
          <a:p>
            <a:r>
              <a:rPr lang="en-US" dirty="0"/>
              <a:t>Examples of standard-setting organizations</a:t>
            </a:r>
          </a:p>
          <a:p>
            <a:pPr lvl="1"/>
            <a:r>
              <a:rPr lang="en-US" b="1" dirty="0"/>
              <a:t>ASTM International: </a:t>
            </a:r>
            <a:r>
              <a:rPr lang="en-US" dirty="0"/>
              <a:t>a private organization which has published over 12,000 voluntary standards</a:t>
            </a:r>
          </a:p>
          <a:p>
            <a:pPr lvl="1"/>
            <a:r>
              <a:rPr lang="en-US" b="1" dirty="0"/>
              <a:t>International Code Council (ICC): </a:t>
            </a:r>
            <a:r>
              <a:rPr lang="en-US" dirty="0"/>
              <a:t>a nonprofit organization which develops model building codes</a:t>
            </a:r>
          </a:p>
          <a:p>
            <a:pPr lvl="1"/>
            <a:r>
              <a:rPr lang="en-US" b="1" dirty="0"/>
              <a:t>National Fire Protection Association (NFPA):</a:t>
            </a:r>
            <a:r>
              <a:rPr lang="en-US" dirty="0"/>
              <a:t> a nonprofit organization which develops standards related to addressing fire, electrical, and related risks </a:t>
            </a:r>
          </a:p>
          <a:p>
            <a:pPr lvl="1"/>
            <a:r>
              <a:rPr lang="en-US" b="1" dirty="0"/>
              <a:t>American Society for Heating, Refrigeration and Air Conditioning (ASHRAE): </a:t>
            </a:r>
            <a:r>
              <a:rPr lang="en-US" dirty="0"/>
              <a:t>a professional association which creates standards for heating, refrigerating, air conditioning, and ventilation systems and equipment </a:t>
            </a:r>
          </a:p>
          <a:p>
            <a:pPr lvl="1"/>
            <a:endParaRPr lang="en-US" dirty="0"/>
          </a:p>
        </p:txBody>
      </p:sp>
    </p:spTree>
    <p:extLst>
      <p:ext uri="{BB962C8B-B14F-4D97-AF65-F5344CB8AC3E}">
        <p14:creationId xmlns:p14="http://schemas.microsoft.com/office/powerpoint/2010/main" val="1085455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Incorporation by Reference (IBR)</a:t>
            </a:r>
            <a:endParaRPr lang="en-US" b="1" i="1" dirty="0"/>
          </a:p>
        </p:txBody>
      </p:sp>
      <p:sp>
        <p:nvSpPr>
          <p:cNvPr id="3" name="Content Placeholder 2"/>
          <p:cNvSpPr>
            <a:spLocks noGrp="1"/>
          </p:cNvSpPr>
          <p:nvPr>
            <p:ph idx="1"/>
          </p:nvPr>
        </p:nvSpPr>
        <p:spPr>
          <a:xfrm>
            <a:off x="838200" y="1690690"/>
            <a:ext cx="10515599" cy="4924423"/>
          </a:xfrm>
        </p:spPr>
        <p:txBody>
          <a:bodyPr>
            <a:normAutofit fontScale="85000" lnSpcReduction="20000"/>
          </a:bodyPr>
          <a:lstStyle/>
          <a:p>
            <a:r>
              <a:rPr lang="en-US" dirty="0"/>
              <a:t>Definition: Governmental adoption of a private, voluntary code or standard merely by referring to the name or number of that code or standard in a regulation or legislation </a:t>
            </a:r>
          </a:p>
          <a:p>
            <a:pPr lvl="1"/>
            <a:r>
              <a:rPr lang="en-US" dirty="0"/>
              <a:t>Once incorporated, voluntary codes and standards become mandatory, binding law</a:t>
            </a:r>
          </a:p>
          <a:p>
            <a:r>
              <a:rPr lang="en-US" dirty="0"/>
              <a:t>The federal regulatory code contains over 24,000 provisions that contain references to voluntary codes and standards that have been incorporated</a:t>
            </a:r>
          </a:p>
          <a:p>
            <a:r>
              <a:rPr lang="en-US" dirty="0"/>
              <a:t>Incorporation by reference is also prevalent at the state level:</a:t>
            </a:r>
          </a:p>
          <a:p>
            <a:pPr lvl="1"/>
            <a:r>
              <a:rPr lang="en-US" dirty="0"/>
              <a:t>Example: California Department of Industrial Relations makes the ASTM International Standards on Amusement Rides part of its public law</a:t>
            </a:r>
          </a:p>
          <a:p>
            <a:pPr lvl="1"/>
            <a:r>
              <a:rPr lang="en-US" dirty="0"/>
              <a:t>Example: The Oklahoma Board of Health has incorporated by reference portions of the International Code Council’s International Building Code</a:t>
            </a:r>
          </a:p>
          <a:p>
            <a:r>
              <a:rPr lang="en-US" dirty="0"/>
              <a:t>Model codes:</a:t>
            </a:r>
          </a:p>
          <a:p>
            <a:pPr lvl="1"/>
            <a:r>
              <a:rPr lang="en-US" dirty="0"/>
              <a:t>Some standard-setting organizations develop “model codes” that are intended to become part of the law</a:t>
            </a:r>
          </a:p>
          <a:p>
            <a:r>
              <a:rPr lang="en-US" dirty="0"/>
              <a:t>Legislators and regulators can and do adapt provisions in voluntary codes and standards to meet local conditions or preferences </a:t>
            </a:r>
          </a:p>
        </p:txBody>
      </p:sp>
    </p:spTree>
    <p:extLst>
      <p:ext uri="{BB962C8B-B14F-4D97-AF65-F5344CB8AC3E}">
        <p14:creationId xmlns:p14="http://schemas.microsoft.com/office/powerpoint/2010/main" val="1993051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Performance vs. Prescriptive Standards</a:t>
            </a:r>
            <a:endParaRPr lang="en-US" b="1" i="1" dirty="0"/>
          </a:p>
        </p:txBody>
      </p:sp>
      <p:sp>
        <p:nvSpPr>
          <p:cNvPr id="3" name="Content Placeholder 2"/>
          <p:cNvSpPr>
            <a:spLocks noGrp="1"/>
          </p:cNvSpPr>
          <p:nvPr>
            <p:ph idx="1"/>
          </p:nvPr>
        </p:nvSpPr>
        <p:spPr/>
        <p:txBody>
          <a:bodyPr>
            <a:normAutofit/>
          </a:bodyPr>
          <a:lstStyle/>
          <a:p>
            <a:pPr lvl="1">
              <a:lnSpc>
                <a:spcPct val="100000"/>
              </a:lnSpc>
            </a:pPr>
            <a:r>
              <a:rPr lang="en-US" sz="2800" b="1" dirty="0"/>
              <a:t>Prescriptive: </a:t>
            </a:r>
            <a:r>
              <a:rPr lang="en-US" sz="2800" dirty="0"/>
              <a:t>specifies action or technology that must be used</a:t>
            </a:r>
          </a:p>
          <a:p>
            <a:pPr marL="457200" lvl="1" indent="0">
              <a:lnSpc>
                <a:spcPct val="100000"/>
              </a:lnSpc>
              <a:buNone/>
            </a:pPr>
            <a:endParaRPr lang="en-US" sz="2800" b="1" dirty="0"/>
          </a:p>
          <a:p>
            <a:pPr lvl="1">
              <a:lnSpc>
                <a:spcPct val="100000"/>
              </a:lnSpc>
            </a:pPr>
            <a:r>
              <a:rPr lang="en-US" sz="2800" b="1" dirty="0"/>
              <a:t>Performance: </a:t>
            </a:r>
            <a:r>
              <a:rPr lang="en-US" sz="2800" dirty="0"/>
              <a:t>establishes a goalpost</a:t>
            </a:r>
          </a:p>
          <a:p>
            <a:pPr lvl="2">
              <a:lnSpc>
                <a:spcPct val="100000"/>
              </a:lnSpc>
            </a:pPr>
            <a:r>
              <a:rPr lang="en-US" sz="2400" dirty="0"/>
              <a:t>Sets target level of energy use or energy consumption that cannot be exceeded</a:t>
            </a:r>
          </a:p>
          <a:p>
            <a:pPr lvl="2">
              <a:lnSpc>
                <a:spcPct val="100000"/>
              </a:lnSpc>
            </a:pPr>
            <a:r>
              <a:rPr lang="en-US" sz="2400" dirty="0"/>
              <a:t>Agnostic towards the method by which compliance is achieved</a:t>
            </a:r>
          </a:p>
        </p:txBody>
      </p:sp>
    </p:spTree>
    <p:extLst>
      <p:ext uri="{BB962C8B-B14F-4D97-AF65-F5344CB8AC3E}">
        <p14:creationId xmlns:p14="http://schemas.microsoft.com/office/powerpoint/2010/main" val="979273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AlbuquerqueGreen: </a:t>
            </a:r>
            <a:r>
              <a:rPr lang="en-US" b="1" dirty="0"/>
              <a:t>The City’s Code</a:t>
            </a:r>
            <a:endParaRPr lang="en-US" b="1" i="1" dirty="0"/>
          </a:p>
        </p:txBody>
      </p:sp>
      <p:sp>
        <p:nvSpPr>
          <p:cNvPr id="3" name="Content Placeholder 2"/>
          <p:cNvSpPr>
            <a:spLocks noGrp="1"/>
          </p:cNvSpPr>
          <p:nvPr>
            <p:ph idx="1"/>
          </p:nvPr>
        </p:nvSpPr>
        <p:spPr>
          <a:xfrm>
            <a:off x="838200" y="1690690"/>
            <a:ext cx="10515600" cy="4351338"/>
          </a:xfrm>
        </p:spPr>
        <p:txBody>
          <a:bodyPr>
            <a:noAutofit/>
          </a:bodyPr>
          <a:lstStyle/>
          <a:p>
            <a:pPr>
              <a:lnSpc>
                <a:spcPts val="3200"/>
              </a:lnSpc>
              <a:spcBef>
                <a:spcPts val="0"/>
              </a:spcBef>
            </a:pPr>
            <a:r>
              <a:rPr lang="en-US" dirty="0"/>
              <a:t>Mayor Chávez’s “Green Ribbon Task Force” sought to reduce carbon dioxide emissions by developing a green building code for adoption by the Albuquerque City Council</a:t>
            </a:r>
          </a:p>
          <a:p>
            <a:pPr marL="0" indent="0">
              <a:lnSpc>
                <a:spcPts val="3200"/>
              </a:lnSpc>
              <a:spcBef>
                <a:spcPts val="0"/>
              </a:spcBef>
              <a:buNone/>
            </a:pPr>
            <a:endParaRPr lang="en-US" dirty="0"/>
          </a:p>
          <a:p>
            <a:pPr>
              <a:lnSpc>
                <a:spcPts val="3200"/>
              </a:lnSpc>
              <a:spcBef>
                <a:spcPts val="0"/>
              </a:spcBef>
            </a:pPr>
            <a:r>
              <a:rPr lang="en-US" dirty="0"/>
              <a:t>The city amended its building code in 2008 to include requirements for energy efficiency, water use, and HVAC</a:t>
            </a:r>
          </a:p>
          <a:p>
            <a:pPr lvl="1">
              <a:lnSpc>
                <a:spcPts val="3200"/>
              </a:lnSpc>
              <a:spcBef>
                <a:spcPts val="0"/>
              </a:spcBef>
            </a:pPr>
            <a:r>
              <a:rPr lang="en-US" dirty="0"/>
              <a:t>The new code provisions incorporated by reference ASHRAE Standard 90.1-2004 and parts of the International Code Council’s (ICC) energy code</a:t>
            </a:r>
          </a:p>
          <a:p>
            <a:pPr lvl="1">
              <a:lnSpc>
                <a:spcPts val="3200"/>
              </a:lnSpc>
              <a:spcBef>
                <a:spcPts val="0"/>
              </a:spcBef>
            </a:pPr>
            <a:r>
              <a:rPr lang="en-US" dirty="0"/>
              <a:t>These incorporated provisions from nongovernmental codes and standards were stricter than federal standards</a:t>
            </a:r>
          </a:p>
        </p:txBody>
      </p:sp>
    </p:spTree>
    <p:extLst>
      <p:ext uri="{BB962C8B-B14F-4D97-AF65-F5344CB8AC3E}">
        <p14:creationId xmlns:p14="http://schemas.microsoft.com/office/powerpoint/2010/main" val="2341431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AlbuquerqueGreen:</a:t>
            </a:r>
            <a:r>
              <a:rPr lang="en-US" b="1" dirty="0"/>
              <a:t> The Lawsuit</a:t>
            </a:r>
            <a:endParaRPr lang="en-US" b="1" i="1" dirty="0"/>
          </a:p>
        </p:txBody>
      </p:sp>
      <p:sp>
        <p:nvSpPr>
          <p:cNvPr id="3" name="Content Placeholder 2"/>
          <p:cNvSpPr>
            <a:spLocks noGrp="1"/>
          </p:cNvSpPr>
          <p:nvPr>
            <p:ph idx="1"/>
          </p:nvPr>
        </p:nvSpPr>
        <p:spPr>
          <a:xfrm>
            <a:off x="838200" y="1561736"/>
            <a:ext cx="10515600" cy="5167310"/>
          </a:xfrm>
        </p:spPr>
        <p:txBody>
          <a:bodyPr>
            <a:normAutofit/>
          </a:bodyPr>
          <a:lstStyle/>
          <a:p>
            <a:pPr>
              <a:lnSpc>
                <a:spcPts val="3200"/>
              </a:lnSpc>
              <a:spcBef>
                <a:spcPts val="0"/>
              </a:spcBef>
            </a:pPr>
            <a:r>
              <a:rPr lang="en-US" dirty="0"/>
              <a:t>The Air Conditioning, Heating, and Refrigeration Institute (AHRI) and other businesses sue the city, arguing that its new provisions had been preempted by federal energy efficiency standards.</a:t>
            </a:r>
          </a:p>
          <a:p>
            <a:pPr lvl="1">
              <a:lnSpc>
                <a:spcPct val="100000"/>
              </a:lnSpc>
              <a:spcBef>
                <a:spcPts val="0"/>
              </a:spcBef>
            </a:pPr>
            <a:r>
              <a:rPr lang="en-US" dirty="0"/>
              <a:t>Requested an injunction to halt implementation of the code</a:t>
            </a:r>
          </a:p>
          <a:p>
            <a:pPr lvl="1">
              <a:lnSpc>
                <a:spcPct val="100000"/>
              </a:lnSpc>
              <a:spcBef>
                <a:spcPts val="0"/>
              </a:spcBef>
            </a:pPr>
            <a:r>
              <a:rPr lang="en-US" dirty="0"/>
              <a:t>Argued that city’s more stringent standards would increase equipment costs</a:t>
            </a:r>
          </a:p>
          <a:p>
            <a:pPr marL="457200" lvl="1" indent="0">
              <a:lnSpc>
                <a:spcPct val="100000"/>
              </a:lnSpc>
              <a:spcBef>
                <a:spcPts val="0"/>
              </a:spcBef>
              <a:buNone/>
            </a:pPr>
            <a:endParaRPr lang="en-US" dirty="0"/>
          </a:p>
          <a:p>
            <a:pPr>
              <a:lnSpc>
                <a:spcPct val="100000"/>
              </a:lnSpc>
              <a:spcBef>
                <a:spcPts val="0"/>
              </a:spcBef>
            </a:pPr>
            <a:r>
              <a:rPr lang="en-US" dirty="0"/>
              <a:t>The city responded by acknowledging that the incorporated code provisions—from ASHRAE and ICC—did call for equipment that exceeded federal standards.</a:t>
            </a:r>
          </a:p>
          <a:p>
            <a:pPr lvl="1">
              <a:lnSpc>
                <a:spcPct val="100000"/>
              </a:lnSpc>
              <a:spcBef>
                <a:spcPts val="0"/>
              </a:spcBef>
            </a:pPr>
            <a:r>
              <a:rPr lang="en-US" dirty="0"/>
              <a:t>But the city argued that the code offered performance pathways as an alternative to comply which did not require equipment that exceeded federal standards.</a:t>
            </a:r>
          </a:p>
          <a:p>
            <a:pPr lvl="1">
              <a:lnSpc>
                <a:spcPct val="100000"/>
              </a:lnSpc>
              <a:spcBef>
                <a:spcPts val="0"/>
              </a:spcBef>
            </a:pPr>
            <a:endParaRPr lang="en-US" dirty="0"/>
          </a:p>
        </p:txBody>
      </p:sp>
    </p:spTree>
    <p:extLst>
      <p:ext uri="{BB962C8B-B14F-4D97-AF65-F5344CB8AC3E}">
        <p14:creationId xmlns:p14="http://schemas.microsoft.com/office/powerpoint/2010/main" val="1409721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54" y="212727"/>
            <a:ext cx="10515600" cy="1325563"/>
          </a:xfrm>
        </p:spPr>
        <p:txBody>
          <a:bodyPr/>
          <a:lstStyle/>
          <a:p>
            <a:r>
              <a:rPr lang="en-US" b="1" i="1" dirty="0"/>
              <a:t>AlbuquerqueGreen:</a:t>
            </a:r>
            <a:r>
              <a:rPr lang="en-US" b="1" dirty="0"/>
              <a:t> The Relevant Law</a:t>
            </a:r>
            <a:endParaRPr lang="en-US" b="1" i="1" dirty="0"/>
          </a:p>
        </p:txBody>
      </p:sp>
      <p:sp>
        <p:nvSpPr>
          <p:cNvPr id="3" name="Content Placeholder 2"/>
          <p:cNvSpPr>
            <a:spLocks noGrp="1"/>
          </p:cNvSpPr>
          <p:nvPr>
            <p:ph idx="1"/>
          </p:nvPr>
        </p:nvSpPr>
        <p:spPr>
          <a:xfrm>
            <a:off x="460131" y="1363299"/>
            <a:ext cx="11271738" cy="5319710"/>
          </a:xfrm>
        </p:spPr>
        <p:txBody>
          <a:bodyPr>
            <a:normAutofit fontScale="92500"/>
          </a:bodyPr>
          <a:lstStyle/>
          <a:p>
            <a:pPr>
              <a:lnSpc>
                <a:spcPts val="3200"/>
              </a:lnSpc>
              <a:spcBef>
                <a:spcPts val="500"/>
              </a:spcBef>
            </a:pPr>
            <a:r>
              <a:rPr lang="en-US" dirty="0"/>
              <a:t>Section 6297 of the </a:t>
            </a:r>
            <a:r>
              <a:rPr lang="en-US" dirty="0">
                <a:solidFill>
                  <a:sysClr val="windowText" lastClr="000000"/>
                </a:solidFill>
              </a:rPr>
              <a:t>National Energy Conservation and Policy Act (NECPA) </a:t>
            </a:r>
            <a:r>
              <a:rPr lang="en-US" dirty="0"/>
              <a:t>provides that “no State regulation concerning the energy efficiency, energy use, or water use of such covered product shall be effective with respect to such product.”</a:t>
            </a:r>
          </a:p>
          <a:p>
            <a:pPr>
              <a:lnSpc>
                <a:spcPts val="3200"/>
              </a:lnSpc>
              <a:spcBef>
                <a:spcPts val="500"/>
              </a:spcBef>
            </a:pPr>
            <a:r>
              <a:rPr lang="en-US" dirty="0"/>
              <a:t>Section 6297 also contains a list of seven criteria which, if met, qualifies a state code from an exception to the statute’s general rule on preemption.</a:t>
            </a:r>
          </a:p>
          <a:p>
            <a:pPr lvl="1">
              <a:lnSpc>
                <a:spcPts val="3200"/>
              </a:lnSpc>
            </a:pPr>
            <a:r>
              <a:rPr lang="en-US" dirty="0"/>
              <a:t>One key criterion holds that the state code must “not require that [an appliance or piece of equipment covered by a federal standard] have an energy efficiency exceeding the applicable [federal] energy conservation standard.” § 6297(f)(3)(B)</a:t>
            </a:r>
          </a:p>
          <a:p>
            <a:pPr>
              <a:lnSpc>
                <a:spcPts val="3200"/>
              </a:lnSpc>
              <a:spcBef>
                <a:spcPts val="500"/>
              </a:spcBef>
            </a:pPr>
            <a:r>
              <a:rPr lang="en-US" dirty="0"/>
              <a:t>NECPA acknowledges the role for state building codes and even authorizes the federal government to provide grants to states “to improve and implement State residential and commercial building energy efficiency codes.”</a:t>
            </a:r>
          </a:p>
          <a:p>
            <a:pPr>
              <a:lnSpc>
                <a:spcPts val="3200"/>
              </a:lnSpc>
              <a:spcBef>
                <a:spcPts val="0"/>
              </a:spcBef>
            </a:pPr>
            <a:endParaRPr lang="en-US" dirty="0"/>
          </a:p>
          <a:p>
            <a:pPr>
              <a:lnSpc>
                <a:spcPts val="3200"/>
              </a:lnSpc>
              <a:spcBef>
                <a:spcPts val="0"/>
              </a:spcBef>
            </a:pPr>
            <a:endParaRPr lang="en-US" dirty="0"/>
          </a:p>
        </p:txBody>
      </p:sp>
    </p:spTree>
    <p:extLst>
      <p:ext uri="{BB962C8B-B14F-4D97-AF65-F5344CB8AC3E}">
        <p14:creationId xmlns:p14="http://schemas.microsoft.com/office/powerpoint/2010/main" val="29585394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3445</TotalTime>
  <Words>2153</Words>
  <Application>Microsoft Macintosh PowerPoint</Application>
  <PresentationFormat>Widescreen</PresentationFormat>
  <Paragraphs>131</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Helvetica</vt:lpstr>
      <vt:lpstr>Times New Roman</vt:lpstr>
      <vt:lpstr>Office Theme</vt:lpstr>
      <vt:lpstr>Regulating Climate Change at State and Local Levels</vt:lpstr>
      <vt:lpstr>What is Federal Preemption?</vt:lpstr>
      <vt:lpstr>How Does Federal Preemption Apply to Energy Efficiency?</vt:lpstr>
      <vt:lpstr>Voluntary Codes &amp; Standards</vt:lpstr>
      <vt:lpstr>Incorporation by Reference (IBR)</vt:lpstr>
      <vt:lpstr>Performance vs. Prescriptive Standards</vt:lpstr>
      <vt:lpstr>AlbuquerqueGreen: The City’s Code</vt:lpstr>
      <vt:lpstr>AlbuquerqueGreen: The Lawsuit</vt:lpstr>
      <vt:lpstr>AlbuquerqueGreen: The Relevant Law</vt:lpstr>
      <vt:lpstr>AlbuquerqueGreen: The Court’s Rulings</vt:lpstr>
      <vt:lpstr>AlbuquerqueGreen: The Court’s Rulings</vt:lpstr>
      <vt:lpstr>Washington 2030: The State’s Code</vt:lpstr>
      <vt:lpstr>Washington 2030: The Lawsuit</vt:lpstr>
      <vt:lpstr>Washington 2030: The Trial Court’s Ruling</vt:lpstr>
      <vt:lpstr>Washington 2030: The Appeals Court’s Ruling</vt:lpstr>
      <vt:lpstr>Discussion: Federal Preemption</vt:lpstr>
      <vt:lpstr>Discussion: Climate, Energy, and Subsidiarity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Schleicher Bremer</dc:creator>
  <cp:lastModifiedBy>Microsoft Office User</cp:lastModifiedBy>
  <cp:revision>103</cp:revision>
  <cp:lastPrinted>2016-11-28T20:00:41Z</cp:lastPrinted>
  <dcterms:created xsi:type="dcterms:W3CDTF">2016-11-22T18:47:56Z</dcterms:created>
  <dcterms:modified xsi:type="dcterms:W3CDTF">2022-08-24T19:12:52Z</dcterms:modified>
</cp:coreProperties>
</file>