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1"/>
  </p:sldMasterIdLst>
  <p:notesMasterIdLst>
    <p:notesMasterId r:id="rId15"/>
  </p:notesMasterIdLst>
  <p:sldIdLst>
    <p:sldId id="257" r:id="rId2"/>
    <p:sldId id="269" r:id="rId3"/>
    <p:sldId id="270" r:id="rId4"/>
    <p:sldId id="259" r:id="rId5"/>
    <p:sldId id="279" r:id="rId6"/>
    <p:sldId id="278" r:id="rId7"/>
    <p:sldId id="261" r:id="rId8"/>
    <p:sldId id="281" r:id="rId9"/>
    <p:sldId id="262" r:id="rId10"/>
    <p:sldId id="282" r:id="rId11"/>
    <p:sldId id="283" r:id="rId12"/>
    <p:sldId id="277" r:id="rId13"/>
    <p:sldId id="27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uenzahn, Brianna" initials="RB" lastIdx="3" clrIdx="0">
    <p:extLst>
      <p:ext uri="{19B8F6BF-5375-455C-9EA6-DF929625EA0E}">
        <p15:presenceInfo xmlns:p15="http://schemas.microsoft.com/office/powerpoint/2012/main" userId="S::brauen@upenn.edu::d763c36e-f68a-4ad4-8802-20d42f11c246" providerId="AD"/>
      </p:ext>
    </p:extLst>
  </p:cmAuthor>
  <p:cmAuthor id="2" name="Microsoft Office User" initials="MOU" lastIdx="1" clrIdx="1">
    <p:extLst>
      <p:ext uri="{19B8F6BF-5375-455C-9EA6-DF929625EA0E}">
        <p15:presenceInfo xmlns:p15="http://schemas.microsoft.com/office/powerpoint/2012/main" userId="Microsoft Office 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A816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75"/>
    <p:restoredTop sz="86377"/>
  </p:normalViewPr>
  <p:slideViewPr>
    <p:cSldViewPr snapToGrid="0" snapToObjects="1">
      <p:cViewPr varScale="1">
        <p:scale>
          <a:sx n="107" d="100"/>
          <a:sy n="107" d="100"/>
        </p:scale>
        <p:origin x="640" y="176"/>
      </p:cViewPr>
      <p:guideLst/>
    </p:cSldViewPr>
  </p:slideViewPr>
  <p:outlineViewPr>
    <p:cViewPr>
      <p:scale>
        <a:sx n="33" d="100"/>
        <a:sy n="33" d="100"/>
      </p:scale>
      <p:origin x="0" y="-12824"/>
    </p:cViewPr>
  </p:outlineViewPr>
  <p:notesTextViewPr>
    <p:cViewPr>
      <p:scale>
        <a:sx n="1" d="1"/>
        <a:sy n="1" d="1"/>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9-13T20:20:08.579" idx="3">
    <p:pos x="6608" y="358"/>
    <p:text>This section in the VCS intro includes a lot of info. I can expand and add more slides here if we want these topics more in depth for the purposes of the PPT </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93FB73-31E5-5E42-9BF9-FB31D5E80092}" type="datetimeFigureOut">
              <a:rPr lang="en-US" smtClean="0"/>
              <a:t>8/21/22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804533-B741-4943-B4D4-3C84E7CA0D35}" type="slidenum">
              <a:rPr lang="en-US" smtClean="0"/>
              <a:t>‹#›</a:t>
            </a:fld>
            <a:endParaRPr lang="en-US"/>
          </a:p>
        </p:txBody>
      </p:sp>
    </p:spTree>
    <p:extLst>
      <p:ext uri="{BB962C8B-B14F-4D97-AF65-F5344CB8AC3E}">
        <p14:creationId xmlns:p14="http://schemas.microsoft.com/office/powerpoint/2010/main" val="1390138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3FAAB-0F14-B041-A553-EDB56A143E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035B9B-8612-6F47-8708-BD500AA685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D0786AA-89F9-9B4D-A7DE-3BDAADC5408C}"/>
              </a:ext>
            </a:extLst>
          </p:cNvPr>
          <p:cNvSpPr>
            <a:spLocks noGrp="1"/>
          </p:cNvSpPr>
          <p:nvPr>
            <p:ph type="dt" sz="half" idx="10"/>
          </p:nvPr>
        </p:nvSpPr>
        <p:spPr/>
        <p:txBody>
          <a:bodyPr/>
          <a:lstStyle/>
          <a:p>
            <a:fld id="{0C0EE666-AAF5-C149-A465-2522A91C5D47}" type="datetime1">
              <a:rPr lang="en-US" smtClean="0"/>
              <a:t>8/21/22</a:t>
            </a:fld>
            <a:endParaRPr lang="en-US"/>
          </a:p>
        </p:txBody>
      </p:sp>
      <p:sp>
        <p:nvSpPr>
          <p:cNvPr id="5" name="Footer Placeholder 4">
            <a:extLst>
              <a:ext uri="{FF2B5EF4-FFF2-40B4-BE49-F238E27FC236}">
                <a16:creationId xmlns:a16="http://schemas.microsoft.com/office/drawing/2014/main" id="{DDB84317-1ABD-854F-B1F9-A29609FEED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7E6339-8746-D84A-A7FE-6EED9CC9B5D5}"/>
              </a:ext>
            </a:extLst>
          </p:cNvPr>
          <p:cNvSpPr>
            <a:spLocks noGrp="1"/>
          </p:cNvSpPr>
          <p:nvPr>
            <p:ph type="sldNum" sz="quarter" idx="12"/>
          </p:nvPr>
        </p:nvSpPr>
        <p:spPr/>
        <p:txBody>
          <a:bodyPr/>
          <a:lstStyle/>
          <a:p>
            <a:fld id="{57096DC1-2A38-1547-977B-DE91802E1FC1}" type="slidenum">
              <a:rPr lang="en-US" smtClean="0"/>
              <a:t>‹#›</a:t>
            </a:fld>
            <a:endParaRPr lang="en-US"/>
          </a:p>
        </p:txBody>
      </p:sp>
    </p:spTree>
    <p:extLst>
      <p:ext uri="{BB962C8B-B14F-4D97-AF65-F5344CB8AC3E}">
        <p14:creationId xmlns:p14="http://schemas.microsoft.com/office/powerpoint/2010/main" val="2707455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13C4B-D80E-644E-B52C-B98AA507911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E2F77F-DB43-CF45-BB4B-0D1821DAD8B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51E0D5-44E7-C140-8FC8-EB667EEFE289}"/>
              </a:ext>
            </a:extLst>
          </p:cNvPr>
          <p:cNvSpPr>
            <a:spLocks noGrp="1"/>
          </p:cNvSpPr>
          <p:nvPr>
            <p:ph type="dt" sz="half" idx="10"/>
          </p:nvPr>
        </p:nvSpPr>
        <p:spPr/>
        <p:txBody>
          <a:bodyPr/>
          <a:lstStyle/>
          <a:p>
            <a:fld id="{5CDE50DE-A92A-BA4B-8805-13D7D5C53C13}" type="datetime1">
              <a:rPr lang="en-US" smtClean="0"/>
              <a:t>8/21/22</a:t>
            </a:fld>
            <a:endParaRPr lang="en-US"/>
          </a:p>
        </p:txBody>
      </p:sp>
      <p:sp>
        <p:nvSpPr>
          <p:cNvPr id="5" name="Footer Placeholder 4">
            <a:extLst>
              <a:ext uri="{FF2B5EF4-FFF2-40B4-BE49-F238E27FC236}">
                <a16:creationId xmlns:a16="http://schemas.microsoft.com/office/drawing/2014/main" id="{F8083421-49DA-4044-AA03-34B4DE89F2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771627-F234-084B-8B10-FA24EC544546}"/>
              </a:ext>
            </a:extLst>
          </p:cNvPr>
          <p:cNvSpPr>
            <a:spLocks noGrp="1"/>
          </p:cNvSpPr>
          <p:nvPr>
            <p:ph type="sldNum" sz="quarter" idx="12"/>
          </p:nvPr>
        </p:nvSpPr>
        <p:spPr/>
        <p:txBody>
          <a:bodyPr/>
          <a:lstStyle/>
          <a:p>
            <a:fld id="{57096DC1-2A38-1547-977B-DE91802E1FC1}" type="slidenum">
              <a:rPr lang="en-US" smtClean="0"/>
              <a:t>‹#›</a:t>
            </a:fld>
            <a:endParaRPr lang="en-US"/>
          </a:p>
        </p:txBody>
      </p:sp>
    </p:spTree>
    <p:extLst>
      <p:ext uri="{BB962C8B-B14F-4D97-AF65-F5344CB8AC3E}">
        <p14:creationId xmlns:p14="http://schemas.microsoft.com/office/powerpoint/2010/main" val="1752055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2CACEB-88F9-DE43-8744-75149DE75FD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C2BD51F-4AF6-FA41-B27B-9CACA4AFAE6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1AA3EA-1125-F74C-9410-66BD1CEFAD93}"/>
              </a:ext>
            </a:extLst>
          </p:cNvPr>
          <p:cNvSpPr>
            <a:spLocks noGrp="1"/>
          </p:cNvSpPr>
          <p:nvPr>
            <p:ph type="dt" sz="half" idx="10"/>
          </p:nvPr>
        </p:nvSpPr>
        <p:spPr/>
        <p:txBody>
          <a:bodyPr/>
          <a:lstStyle/>
          <a:p>
            <a:fld id="{193C6952-07A6-2A46-82EA-AC91FD650B42}" type="datetime1">
              <a:rPr lang="en-US" smtClean="0"/>
              <a:t>8/21/22</a:t>
            </a:fld>
            <a:endParaRPr lang="en-US"/>
          </a:p>
        </p:txBody>
      </p:sp>
      <p:sp>
        <p:nvSpPr>
          <p:cNvPr id="5" name="Footer Placeholder 4">
            <a:extLst>
              <a:ext uri="{FF2B5EF4-FFF2-40B4-BE49-F238E27FC236}">
                <a16:creationId xmlns:a16="http://schemas.microsoft.com/office/drawing/2014/main" id="{EC26E224-6EE7-C642-970B-D8C6CE8248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4B956C-F762-4E4C-97C4-7004C1560CC4}"/>
              </a:ext>
            </a:extLst>
          </p:cNvPr>
          <p:cNvSpPr>
            <a:spLocks noGrp="1"/>
          </p:cNvSpPr>
          <p:nvPr>
            <p:ph type="sldNum" sz="quarter" idx="12"/>
          </p:nvPr>
        </p:nvSpPr>
        <p:spPr/>
        <p:txBody>
          <a:bodyPr/>
          <a:lstStyle/>
          <a:p>
            <a:fld id="{57096DC1-2A38-1547-977B-DE91802E1FC1}" type="slidenum">
              <a:rPr lang="en-US" smtClean="0"/>
              <a:t>‹#›</a:t>
            </a:fld>
            <a:endParaRPr lang="en-US"/>
          </a:p>
        </p:txBody>
      </p:sp>
    </p:spTree>
    <p:extLst>
      <p:ext uri="{BB962C8B-B14F-4D97-AF65-F5344CB8AC3E}">
        <p14:creationId xmlns:p14="http://schemas.microsoft.com/office/powerpoint/2010/main" val="1893399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0C2EC-1AE7-314A-8EE4-1B05AA8A5D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99A15FD-33FE-894B-806D-79F11513EBE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0F76EB-2004-EF46-B435-4B7426DED4FC}"/>
              </a:ext>
            </a:extLst>
          </p:cNvPr>
          <p:cNvSpPr>
            <a:spLocks noGrp="1"/>
          </p:cNvSpPr>
          <p:nvPr>
            <p:ph type="dt" sz="half" idx="10"/>
          </p:nvPr>
        </p:nvSpPr>
        <p:spPr/>
        <p:txBody>
          <a:bodyPr/>
          <a:lstStyle/>
          <a:p>
            <a:fld id="{676DB247-F58F-B041-853E-B311AB8B5DCE}" type="datetime1">
              <a:rPr lang="en-US" smtClean="0"/>
              <a:t>8/21/22</a:t>
            </a:fld>
            <a:endParaRPr lang="en-US"/>
          </a:p>
        </p:txBody>
      </p:sp>
      <p:sp>
        <p:nvSpPr>
          <p:cNvPr id="5" name="Footer Placeholder 4">
            <a:extLst>
              <a:ext uri="{FF2B5EF4-FFF2-40B4-BE49-F238E27FC236}">
                <a16:creationId xmlns:a16="http://schemas.microsoft.com/office/drawing/2014/main" id="{C5B9BFC1-33AB-4F4B-837A-4B606C6962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D96D75-91B0-7148-BA9F-8D1379EF5FE2}"/>
              </a:ext>
            </a:extLst>
          </p:cNvPr>
          <p:cNvSpPr>
            <a:spLocks noGrp="1"/>
          </p:cNvSpPr>
          <p:nvPr>
            <p:ph type="sldNum" sz="quarter" idx="12"/>
          </p:nvPr>
        </p:nvSpPr>
        <p:spPr/>
        <p:txBody>
          <a:bodyPr/>
          <a:lstStyle/>
          <a:p>
            <a:fld id="{57096DC1-2A38-1547-977B-DE91802E1FC1}" type="slidenum">
              <a:rPr lang="en-US" smtClean="0"/>
              <a:t>‹#›</a:t>
            </a:fld>
            <a:endParaRPr lang="en-US"/>
          </a:p>
        </p:txBody>
      </p:sp>
    </p:spTree>
    <p:extLst>
      <p:ext uri="{BB962C8B-B14F-4D97-AF65-F5344CB8AC3E}">
        <p14:creationId xmlns:p14="http://schemas.microsoft.com/office/powerpoint/2010/main" val="4129307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C255F-5023-284B-8A94-A4320251E6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53B04FC-4C6F-C147-8D44-51E3862CC0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01AC397-DB79-EF4D-9198-9F054EA15083}"/>
              </a:ext>
            </a:extLst>
          </p:cNvPr>
          <p:cNvSpPr>
            <a:spLocks noGrp="1"/>
          </p:cNvSpPr>
          <p:nvPr>
            <p:ph type="dt" sz="half" idx="10"/>
          </p:nvPr>
        </p:nvSpPr>
        <p:spPr/>
        <p:txBody>
          <a:bodyPr/>
          <a:lstStyle/>
          <a:p>
            <a:fld id="{2EB5B6E8-D8F3-4C4C-9B27-147B445D3E52}" type="datetime1">
              <a:rPr lang="en-US" smtClean="0"/>
              <a:t>8/21/22</a:t>
            </a:fld>
            <a:endParaRPr lang="en-US"/>
          </a:p>
        </p:txBody>
      </p:sp>
      <p:sp>
        <p:nvSpPr>
          <p:cNvPr id="5" name="Footer Placeholder 4">
            <a:extLst>
              <a:ext uri="{FF2B5EF4-FFF2-40B4-BE49-F238E27FC236}">
                <a16:creationId xmlns:a16="http://schemas.microsoft.com/office/drawing/2014/main" id="{4F2FBCB0-4440-1D4B-80A4-979A398713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0C20A9-085D-1E4C-A6AF-21C7C9CC84C4}"/>
              </a:ext>
            </a:extLst>
          </p:cNvPr>
          <p:cNvSpPr>
            <a:spLocks noGrp="1"/>
          </p:cNvSpPr>
          <p:nvPr>
            <p:ph type="sldNum" sz="quarter" idx="12"/>
          </p:nvPr>
        </p:nvSpPr>
        <p:spPr/>
        <p:txBody>
          <a:bodyPr/>
          <a:lstStyle/>
          <a:p>
            <a:fld id="{57096DC1-2A38-1547-977B-DE91802E1FC1}" type="slidenum">
              <a:rPr lang="en-US" smtClean="0"/>
              <a:t>‹#›</a:t>
            </a:fld>
            <a:endParaRPr lang="en-US"/>
          </a:p>
        </p:txBody>
      </p:sp>
    </p:spTree>
    <p:extLst>
      <p:ext uri="{BB962C8B-B14F-4D97-AF65-F5344CB8AC3E}">
        <p14:creationId xmlns:p14="http://schemas.microsoft.com/office/powerpoint/2010/main" val="241085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DD536-3770-164E-AE74-8C219DD856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866AAF-E952-404B-8AD0-37347126922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6DBDBB-61B2-FE40-91E8-9E3A797E8EE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D210405-9328-7143-99A8-11749DB1C726}"/>
              </a:ext>
            </a:extLst>
          </p:cNvPr>
          <p:cNvSpPr>
            <a:spLocks noGrp="1"/>
          </p:cNvSpPr>
          <p:nvPr>
            <p:ph type="dt" sz="half" idx="10"/>
          </p:nvPr>
        </p:nvSpPr>
        <p:spPr/>
        <p:txBody>
          <a:bodyPr/>
          <a:lstStyle/>
          <a:p>
            <a:fld id="{24BD4E2D-30FB-B145-9805-DCEAE90073C2}" type="datetime1">
              <a:rPr lang="en-US" smtClean="0"/>
              <a:t>8/21/22</a:t>
            </a:fld>
            <a:endParaRPr lang="en-US"/>
          </a:p>
        </p:txBody>
      </p:sp>
      <p:sp>
        <p:nvSpPr>
          <p:cNvPr id="6" name="Footer Placeholder 5">
            <a:extLst>
              <a:ext uri="{FF2B5EF4-FFF2-40B4-BE49-F238E27FC236}">
                <a16:creationId xmlns:a16="http://schemas.microsoft.com/office/drawing/2014/main" id="{2FC066B6-F1BA-BA45-B6ED-C2873C81B25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0AFB82-F84D-3344-8529-A2C5251F6BB8}"/>
              </a:ext>
            </a:extLst>
          </p:cNvPr>
          <p:cNvSpPr>
            <a:spLocks noGrp="1"/>
          </p:cNvSpPr>
          <p:nvPr>
            <p:ph type="sldNum" sz="quarter" idx="12"/>
          </p:nvPr>
        </p:nvSpPr>
        <p:spPr/>
        <p:txBody>
          <a:bodyPr/>
          <a:lstStyle/>
          <a:p>
            <a:fld id="{57096DC1-2A38-1547-977B-DE91802E1FC1}" type="slidenum">
              <a:rPr lang="en-US" smtClean="0"/>
              <a:t>‹#›</a:t>
            </a:fld>
            <a:endParaRPr lang="en-US"/>
          </a:p>
        </p:txBody>
      </p:sp>
    </p:spTree>
    <p:extLst>
      <p:ext uri="{BB962C8B-B14F-4D97-AF65-F5344CB8AC3E}">
        <p14:creationId xmlns:p14="http://schemas.microsoft.com/office/powerpoint/2010/main" val="3205372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0E762-B321-D748-922F-18B9F4F97F9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CA52A12-09EB-E246-B303-3244BA016D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B438E8E-363C-5D48-B768-F6F5F562F1E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A93AA28-E954-5D48-B74D-7C986EDCF0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6A85221-144B-B143-95D9-04B2A4D3B57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F2ECFE-8C4D-D040-AE7D-8FB70F2D5A0C}"/>
              </a:ext>
            </a:extLst>
          </p:cNvPr>
          <p:cNvSpPr>
            <a:spLocks noGrp="1"/>
          </p:cNvSpPr>
          <p:nvPr>
            <p:ph type="dt" sz="half" idx="10"/>
          </p:nvPr>
        </p:nvSpPr>
        <p:spPr/>
        <p:txBody>
          <a:bodyPr/>
          <a:lstStyle/>
          <a:p>
            <a:fld id="{9D9F6C27-90FE-C542-9099-86483822EB78}" type="datetime1">
              <a:rPr lang="en-US" smtClean="0"/>
              <a:t>8/21/22</a:t>
            </a:fld>
            <a:endParaRPr lang="en-US"/>
          </a:p>
        </p:txBody>
      </p:sp>
      <p:sp>
        <p:nvSpPr>
          <p:cNvPr id="8" name="Footer Placeholder 7">
            <a:extLst>
              <a:ext uri="{FF2B5EF4-FFF2-40B4-BE49-F238E27FC236}">
                <a16:creationId xmlns:a16="http://schemas.microsoft.com/office/drawing/2014/main" id="{B94AC131-FC34-B14D-BBC1-C9BEDDAD3DD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97D6764-B507-6444-A66F-DDFCFA2800E3}"/>
              </a:ext>
            </a:extLst>
          </p:cNvPr>
          <p:cNvSpPr>
            <a:spLocks noGrp="1"/>
          </p:cNvSpPr>
          <p:nvPr>
            <p:ph type="sldNum" sz="quarter" idx="12"/>
          </p:nvPr>
        </p:nvSpPr>
        <p:spPr/>
        <p:txBody>
          <a:bodyPr/>
          <a:lstStyle/>
          <a:p>
            <a:fld id="{57096DC1-2A38-1547-977B-DE91802E1FC1}" type="slidenum">
              <a:rPr lang="en-US" smtClean="0"/>
              <a:t>‹#›</a:t>
            </a:fld>
            <a:endParaRPr lang="en-US"/>
          </a:p>
        </p:txBody>
      </p:sp>
    </p:spTree>
    <p:extLst>
      <p:ext uri="{BB962C8B-B14F-4D97-AF65-F5344CB8AC3E}">
        <p14:creationId xmlns:p14="http://schemas.microsoft.com/office/powerpoint/2010/main" val="4000635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47B10-56EC-1145-A4CB-28D1CEB449F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B1A1494-7766-414B-ADD0-661337EA8E8D}"/>
              </a:ext>
            </a:extLst>
          </p:cNvPr>
          <p:cNvSpPr>
            <a:spLocks noGrp="1"/>
          </p:cNvSpPr>
          <p:nvPr>
            <p:ph type="dt" sz="half" idx="10"/>
          </p:nvPr>
        </p:nvSpPr>
        <p:spPr/>
        <p:txBody>
          <a:bodyPr/>
          <a:lstStyle/>
          <a:p>
            <a:fld id="{3A899965-A914-0B4F-B079-88D9B614A238}" type="datetime1">
              <a:rPr lang="en-US" smtClean="0"/>
              <a:t>8/21/22</a:t>
            </a:fld>
            <a:endParaRPr lang="en-US"/>
          </a:p>
        </p:txBody>
      </p:sp>
      <p:sp>
        <p:nvSpPr>
          <p:cNvPr id="4" name="Footer Placeholder 3">
            <a:extLst>
              <a:ext uri="{FF2B5EF4-FFF2-40B4-BE49-F238E27FC236}">
                <a16:creationId xmlns:a16="http://schemas.microsoft.com/office/drawing/2014/main" id="{32615D25-2752-B549-B017-B9EC86555B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D5FBCB9-6ACC-3D4C-B1F6-AF992F7A5BB3}"/>
              </a:ext>
            </a:extLst>
          </p:cNvPr>
          <p:cNvSpPr>
            <a:spLocks noGrp="1"/>
          </p:cNvSpPr>
          <p:nvPr>
            <p:ph type="sldNum" sz="quarter" idx="12"/>
          </p:nvPr>
        </p:nvSpPr>
        <p:spPr/>
        <p:txBody>
          <a:bodyPr/>
          <a:lstStyle/>
          <a:p>
            <a:fld id="{57096DC1-2A38-1547-977B-DE91802E1FC1}" type="slidenum">
              <a:rPr lang="en-US" smtClean="0"/>
              <a:t>‹#›</a:t>
            </a:fld>
            <a:endParaRPr lang="en-US"/>
          </a:p>
        </p:txBody>
      </p:sp>
    </p:spTree>
    <p:extLst>
      <p:ext uri="{BB962C8B-B14F-4D97-AF65-F5344CB8AC3E}">
        <p14:creationId xmlns:p14="http://schemas.microsoft.com/office/powerpoint/2010/main" val="1340723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4F53C18-4F00-A44E-80C2-FBC2C6AEA614}"/>
              </a:ext>
            </a:extLst>
          </p:cNvPr>
          <p:cNvSpPr>
            <a:spLocks noGrp="1"/>
          </p:cNvSpPr>
          <p:nvPr>
            <p:ph type="dt" sz="half" idx="10"/>
          </p:nvPr>
        </p:nvSpPr>
        <p:spPr/>
        <p:txBody>
          <a:bodyPr/>
          <a:lstStyle/>
          <a:p>
            <a:fld id="{ECD53E65-9C25-1E44-AB2B-254AF46C2CF8}" type="datetime1">
              <a:rPr lang="en-US" smtClean="0"/>
              <a:t>8/21/22</a:t>
            </a:fld>
            <a:endParaRPr lang="en-US"/>
          </a:p>
        </p:txBody>
      </p:sp>
      <p:sp>
        <p:nvSpPr>
          <p:cNvPr id="3" name="Footer Placeholder 2">
            <a:extLst>
              <a:ext uri="{FF2B5EF4-FFF2-40B4-BE49-F238E27FC236}">
                <a16:creationId xmlns:a16="http://schemas.microsoft.com/office/drawing/2014/main" id="{14614718-6414-C04A-A3EC-6F8F7CD63A3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168A612-9E84-B448-BEAA-0FA965F7FC1E}"/>
              </a:ext>
            </a:extLst>
          </p:cNvPr>
          <p:cNvSpPr>
            <a:spLocks noGrp="1"/>
          </p:cNvSpPr>
          <p:nvPr>
            <p:ph type="sldNum" sz="quarter" idx="12"/>
          </p:nvPr>
        </p:nvSpPr>
        <p:spPr/>
        <p:txBody>
          <a:bodyPr/>
          <a:lstStyle/>
          <a:p>
            <a:fld id="{57096DC1-2A38-1547-977B-DE91802E1FC1}" type="slidenum">
              <a:rPr lang="en-US" smtClean="0"/>
              <a:t>‹#›</a:t>
            </a:fld>
            <a:endParaRPr lang="en-US"/>
          </a:p>
        </p:txBody>
      </p:sp>
    </p:spTree>
    <p:extLst>
      <p:ext uri="{BB962C8B-B14F-4D97-AF65-F5344CB8AC3E}">
        <p14:creationId xmlns:p14="http://schemas.microsoft.com/office/powerpoint/2010/main" val="886653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6C8E6-F22E-7D4E-AFB3-E2CB41B266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008C953-8F01-EC4F-915E-CC11F5A744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FB803F4-B2F2-0142-86A4-84F1673536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9012137-4D6E-7740-846E-2173120BCCF0}"/>
              </a:ext>
            </a:extLst>
          </p:cNvPr>
          <p:cNvSpPr>
            <a:spLocks noGrp="1"/>
          </p:cNvSpPr>
          <p:nvPr>
            <p:ph type="dt" sz="half" idx="10"/>
          </p:nvPr>
        </p:nvSpPr>
        <p:spPr/>
        <p:txBody>
          <a:bodyPr/>
          <a:lstStyle/>
          <a:p>
            <a:fld id="{A1F83A0E-4E08-964F-9F7B-92BC31568FAA}" type="datetime1">
              <a:rPr lang="en-US" smtClean="0"/>
              <a:t>8/21/22</a:t>
            </a:fld>
            <a:endParaRPr lang="en-US"/>
          </a:p>
        </p:txBody>
      </p:sp>
      <p:sp>
        <p:nvSpPr>
          <p:cNvPr id="6" name="Footer Placeholder 5">
            <a:extLst>
              <a:ext uri="{FF2B5EF4-FFF2-40B4-BE49-F238E27FC236}">
                <a16:creationId xmlns:a16="http://schemas.microsoft.com/office/drawing/2014/main" id="{9D8FEC82-3B56-3641-B484-1753225F7A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0052E8-B0BE-2A45-8A8A-6A322AAB34A1}"/>
              </a:ext>
            </a:extLst>
          </p:cNvPr>
          <p:cNvSpPr>
            <a:spLocks noGrp="1"/>
          </p:cNvSpPr>
          <p:nvPr>
            <p:ph type="sldNum" sz="quarter" idx="12"/>
          </p:nvPr>
        </p:nvSpPr>
        <p:spPr/>
        <p:txBody>
          <a:bodyPr/>
          <a:lstStyle/>
          <a:p>
            <a:fld id="{57096DC1-2A38-1547-977B-DE91802E1FC1}" type="slidenum">
              <a:rPr lang="en-US" smtClean="0"/>
              <a:t>‹#›</a:t>
            </a:fld>
            <a:endParaRPr lang="en-US"/>
          </a:p>
        </p:txBody>
      </p:sp>
    </p:spTree>
    <p:extLst>
      <p:ext uri="{BB962C8B-B14F-4D97-AF65-F5344CB8AC3E}">
        <p14:creationId xmlns:p14="http://schemas.microsoft.com/office/powerpoint/2010/main" val="1393396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44E7C-4C88-0544-8AFC-6DB8DD0534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A5BE75B-F328-5641-874B-97C6AF47F4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4A010E5-0AAA-E649-84F1-477C50D6EA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9996722-D6A5-3A4F-AD90-62AFE1E6B2E7}"/>
              </a:ext>
            </a:extLst>
          </p:cNvPr>
          <p:cNvSpPr>
            <a:spLocks noGrp="1"/>
          </p:cNvSpPr>
          <p:nvPr>
            <p:ph type="dt" sz="half" idx="10"/>
          </p:nvPr>
        </p:nvSpPr>
        <p:spPr/>
        <p:txBody>
          <a:bodyPr/>
          <a:lstStyle/>
          <a:p>
            <a:fld id="{31277A84-5BE2-BB4E-BC5D-2BCEB725188E}" type="datetime1">
              <a:rPr lang="en-US" smtClean="0"/>
              <a:t>8/21/22</a:t>
            </a:fld>
            <a:endParaRPr lang="en-US"/>
          </a:p>
        </p:txBody>
      </p:sp>
      <p:sp>
        <p:nvSpPr>
          <p:cNvPr id="6" name="Footer Placeholder 5">
            <a:extLst>
              <a:ext uri="{FF2B5EF4-FFF2-40B4-BE49-F238E27FC236}">
                <a16:creationId xmlns:a16="http://schemas.microsoft.com/office/drawing/2014/main" id="{1289B7E3-0109-F446-AD93-7B2CDB92A2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5233AC-A1D2-554C-B81B-DB479DBBFBC4}"/>
              </a:ext>
            </a:extLst>
          </p:cNvPr>
          <p:cNvSpPr>
            <a:spLocks noGrp="1"/>
          </p:cNvSpPr>
          <p:nvPr>
            <p:ph type="sldNum" sz="quarter" idx="12"/>
          </p:nvPr>
        </p:nvSpPr>
        <p:spPr/>
        <p:txBody>
          <a:bodyPr/>
          <a:lstStyle/>
          <a:p>
            <a:fld id="{57096DC1-2A38-1547-977B-DE91802E1FC1}" type="slidenum">
              <a:rPr lang="en-US" smtClean="0"/>
              <a:t>‹#›</a:t>
            </a:fld>
            <a:endParaRPr lang="en-US"/>
          </a:p>
        </p:txBody>
      </p:sp>
    </p:spTree>
    <p:extLst>
      <p:ext uri="{BB962C8B-B14F-4D97-AF65-F5344CB8AC3E}">
        <p14:creationId xmlns:p14="http://schemas.microsoft.com/office/powerpoint/2010/main" val="4169614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769200-9B32-B24F-87DC-1BCDB674AB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CD5A126-831D-B548-B361-7DFB5EE3CC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F87D49-3A34-8747-B0C2-06FED3D8094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15BCA-D390-4944-A559-D8885F7CC78D}" type="datetime1">
              <a:rPr lang="en-US" smtClean="0"/>
              <a:t>8/21/22</a:t>
            </a:fld>
            <a:endParaRPr lang="en-US"/>
          </a:p>
        </p:txBody>
      </p:sp>
      <p:sp>
        <p:nvSpPr>
          <p:cNvPr id="5" name="Footer Placeholder 4">
            <a:extLst>
              <a:ext uri="{FF2B5EF4-FFF2-40B4-BE49-F238E27FC236}">
                <a16:creationId xmlns:a16="http://schemas.microsoft.com/office/drawing/2014/main" id="{F74E42F5-92CE-D249-BE29-9AA2234AEF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28D528F-FCDA-3240-A17C-CE842466B3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096DC1-2A38-1547-977B-DE91802E1FC1}" type="slidenum">
              <a:rPr lang="en-US" smtClean="0"/>
              <a:t>‹#›</a:t>
            </a:fld>
            <a:endParaRPr lang="en-US"/>
          </a:p>
        </p:txBody>
      </p:sp>
    </p:spTree>
    <p:extLst>
      <p:ext uri="{BB962C8B-B14F-4D97-AF65-F5344CB8AC3E}">
        <p14:creationId xmlns:p14="http://schemas.microsoft.com/office/powerpoint/2010/main" val="1270165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605703"/>
            <a:ext cx="5295481" cy="5252297"/>
          </a:xfrm>
          <a:prstGeom prst="rect">
            <a:avLst/>
          </a:prstGeom>
        </p:spPr>
      </p:pic>
      <p:sp>
        <p:nvSpPr>
          <p:cNvPr id="2" name="Title 1">
            <a:extLst>
              <a:ext uri="{FF2B5EF4-FFF2-40B4-BE49-F238E27FC236}">
                <a16:creationId xmlns:a16="http://schemas.microsoft.com/office/drawing/2014/main" id="{27373708-9172-5A45-95D4-E5ECCDB7D52A}"/>
              </a:ext>
            </a:extLst>
          </p:cNvPr>
          <p:cNvSpPr>
            <a:spLocks noGrp="1"/>
          </p:cNvSpPr>
          <p:nvPr>
            <p:ph type="title"/>
          </p:nvPr>
        </p:nvSpPr>
        <p:spPr>
          <a:xfrm>
            <a:off x="838200" y="365125"/>
            <a:ext cx="10515600" cy="890919"/>
          </a:xfrm>
        </p:spPr>
        <p:txBody>
          <a:bodyPr>
            <a:normAutofit/>
          </a:bodyPr>
          <a:lstStyle/>
          <a:p>
            <a:pPr marL="0" marR="0" indent="-457200" algn="ctr">
              <a:spcBef>
                <a:spcPts val="0"/>
              </a:spcBef>
              <a:spcAft>
                <a:spcPts val="0"/>
              </a:spcAft>
            </a:pPr>
            <a:r>
              <a:rPr lang="en-US" sz="3200" b="1" dirty="0">
                <a:solidFill>
                  <a:srgbClr val="C00000"/>
                </a:solidFill>
                <a:latin typeface="Helvetica" charset="0"/>
                <a:ea typeface="Helvetica" charset="0"/>
                <a:cs typeface="Helvetica" charset="0"/>
              </a:rPr>
              <a:t>Voluntary Codes and Standards</a:t>
            </a:r>
            <a:endParaRPr lang="en-US" sz="3200" dirty="0">
              <a:latin typeface="Helvetica" charset="0"/>
              <a:ea typeface="Helvetica" charset="0"/>
              <a:cs typeface="Helvetica" charset="0"/>
            </a:endParaRPr>
          </a:p>
        </p:txBody>
      </p:sp>
      <p:sp>
        <p:nvSpPr>
          <p:cNvPr id="5" name="TextBox 4">
            <a:extLst>
              <a:ext uri="{FF2B5EF4-FFF2-40B4-BE49-F238E27FC236}">
                <a16:creationId xmlns:a16="http://schemas.microsoft.com/office/drawing/2014/main" id="{2B677B5B-311F-0F48-85AC-6D47936FBF2F}"/>
              </a:ext>
            </a:extLst>
          </p:cNvPr>
          <p:cNvSpPr txBox="1"/>
          <p:nvPr/>
        </p:nvSpPr>
        <p:spPr>
          <a:xfrm>
            <a:off x="5295480" y="5399223"/>
            <a:ext cx="6662057" cy="1369606"/>
          </a:xfrm>
          <a:prstGeom prst="rect">
            <a:avLst/>
          </a:prstGeom>
          <a:noFill/>
        </p:spPr>
        <p:txBody>
          <a:bodyPr wrap="square" rtlCol="0">
            <a:spAutoFit/>
          </a:bodyPr>
          <a:lstStyle/>
          <a:p>
            <a:pPr lvl="0" algn="ctr"/>
            <a:r>
              <a:rPr lang="en-US" sz="1400" dirty="0">
                <a:solidFill>
                  <a:srgbClr val="A81632"/>
                </a:solidFill>
                <a:latin typeface="Helvetica" charset="0"/>
                <a:ea typeface="Helvetica" charset="0"/>
                <a:cs typeface="Helvetica" charset="0"/>
              </a:rPr>
              <a:t>www.pennreg.org/codes-standards</a:t>
            </a:r>
          </a:p>
          <a:p>
            <a:pPr lvl="0" algn="ctr"/>
            <a:endParaRPr lang="en-US" sz="600" i="1" dirty="0">
              <a:solidFill>
                <a:prstClr val="black"/>
              </a:solidFill>
              <a:latin typeface="Times New Roman" charset="0"/>
              <a:ea typeface="Times New Roman" charset="0"/>
              <a:cs typeface="Times New Roman" charset="0"/>
            </a:endParaRPr>
          </a:p>
          <a:p>
            <a:pPr algn="just"/>
            <a:r>
              <a:rPr lang="en-US" sz="1050" i="1" dirty="0">
                <a:latin typeface="Times New Roman" charset="0"/>
                <a:ea typeface="Times New Roman" charset="0"/>
                <a:cs typeface="Times New Roman" charset="0"/>
              </a:rPr>
              <a:t>This material was developed under the auspices of the Penn Program on Regulation using federal funds under awards 70NANB15H343 and 70NANB15H344 from the National Institute of Standards and Technology (NIST), U.S. Department of Commerce. Any statements, findings, conclusions, and recommendations are those of the individual authors and do not necessarily reflect the views of the Penn Program on Regulation, the University of Pennsylvania, NIST, or the U.S. Department of Commerce. The author thanks Lily Moran, Brianna </a:t>
            </a:r>
            <a:r>
              <a:rPr lang="en-US" sz="1050" i="1" dirty="0" err="1">
                <a:latin typeface="Times New Roman" charset="0"/>
                <a:ea typeface="Times New Roman" charset="0"/>
                <a:cs typeface="Times New Roman" charset="0"/>
              </a:rPr>
              <a:t>Rauenzahn</a:t>
            </a:r>
            <a:r>
              <a:rPr lang="en-US" sz="1050" i="1" dirty="0">
                <a:latin typeface="Times New Roman" charset="0"/>
                <a:ea typeface="Times New Roman" charset="0"/>
                <a:cs typeface="Times New Roman" charset="0"/>
              </a:rPr>
              <a:t>, and Angel Reed for their research support. These slides are intended to be used and adapted by other instructors, with or without attribution.</a:t>
            </a:r>
            <a:endParaRPr lang="en-US" sz="1050" dirty="0">
              <a:latin typeface="Times New Roman" charset="0"/>
              <a:ea typeface="Times New Roman" charset="0"/>
              <a:cs typeface="Times New Roman" charset="0"/>
            </a:endParaRPr>
          </a:p>
        </p:txBody>
      </p:sp>
      <p:sp>
        <p:nvSpPr>
          <p:cNvPr id="7" name="Text Box 3"/>
          <p:cNvSpPr txBox="1"/>
          <p:nvPr/>
        </p:nvSpPr>
        <p:spPr>
          <a:xfrm>
            <a:off x="579455" y="1700335"/>
            <a:ext cx="11033090" cy="1827731"/>
          </a:xfrm>
          <a:prstGeom prst="rect">
            <a:avLst/>
          </a:prstGeom>
          <a:noFill/>
          <a:ln>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spcBef>
                <a:spcPts val="0"/>
              </a:spcBef>
              <a:spcAft>
                <a:spcPts val="0"/>
              </a:spcAft>
            </a:pPr>
            <a:r>
              <a:rPr lang="en-US" sz="3200" b="1" dirty="0">
                <a:effectLst/>
                <a:latin typeface="Times New Roman" charset="0"/>
                <a:ea typeface="ＭＳ 明朝" charset="-128"/>
                <a:cs typeface="Times New Roman" charset="0"/>
              </a:rPr>
              <a:t>Introduction to Voluntary Codes and Standards</a:t>
            </a:r>
            <a:endParaRPr lang="en-US" sz="1600" dirty="0">
              <a:effectLst/>
              <a:ea typeface="ＭＳ 明朝" charset="-128"/>
              <a:cs typeface="Times New Roman" charset="0"/>
            </a:endParaRPr>
          </a:p>
          <a:p>
            <a:pPr marL="0" marR="0" algn="ctr">
              <a:spcBef>
                <a:spcPts val="0"/>
              </a:spcBef>
              <a:spcAft>
                <a:spcPts val="0"/>
              </a:spcAft>
            </a:pPr>
            <a:r>
              <a:rPr lang="en-US" sz="2800" dirty="0">
                <a:effectLst/>
                <a:latin typeface="Times New Roman" charset="0"/>
                <a:ea typeface="ＭＳ 明朝" charset="-128"/>
                <a:cs typeface="Times New Roman" charset="0"/>
              </a:rPr>
              <a:t> </a:t>
            </a:r>
          </a:p>
          <a:p>
            <a:pPr marL="0" marR="0" algn="ctr">
              <a:spcBef>
                <a:spcPts val="0"/>
              </a:spcBef>
              <a:spcAft>
                <a:spcPts val="0"/>
              </a:spcAft>
            </a:pPr>
            <a:r>
              <a:rPr lang="en-US" sz="2800" dirty="0">
                <a:latin typeface="Times New Roman" charset="0"/>
                <a:ea typeface="ＭＳ 明朝" charset="-128"/>
                <a:cs typeface="Times New Roman" charset="0"/>
              </a:rPr>
              <a:t>Cary Coglianese</a:t>
            </a:r>
          </a:p>
          <a:p>
            <a:pPr marL="0" marR="0" algn="ctr">
              <a:spcBef>
                <a:spcPts val="0"/>
              </a:spcBef>
              <a:spcAft>
                <a:spcPts val="0"/>
              </a:spcAft>
            </a:pPr>
            <a:r>
              <a:rPr lang="en-US" sz="2400" dirty="0">
                <a:latin typeface="Times New Roman" charset="0"/>
                <a:ea typeface="ＭＳ 明朝" charset="-128"/>
                <a:cs typeface="Times New Roman" charset="0"/>
              </a:rPr>
              <a:t>Edward B. </a:t>
            </a:r>
            <a:r>
              <a:rPr lang="en-US" sz="2400" dirty="0" err="1">
                <a:latin typeface="Times New Roman" charset="0"/>
                <a:ea typeface="ＭＳ 明朝" charset="-128"/>
                <a:cs typeface="Times New Roman" charset="0"/>
              </a:rPr>
              <a:t>Shils</a:t>
            </a:r>
            <a:r>
              <a:rPr lang="en-US" sz="2400" dirty="0">
                <a:latin typeface="Times New Roman" charset="0"/>
                <a:ea typeface="ＭＳ 明朝" charset="-128"/>
                <a:cs typeface="Times New Roman" charset="0"/>
              </a:rPr>
              <a:t> Professor of Law</a:t>
            </a:r>
          </a:p>
          <a:p>
            <a:pPr marL="0" marR="0" algn="ctr">
              <a:spcBef>
                <a:spcPts val="0"/>
              </a:spcBef>
              <a:spcAft>
                <a:spcPts val="0"/>
              </a:spcAft>
            </a:pPr>
            <a:r>
              <a:rPr lang="en-US" sz="2400" dirty="0">
                <a:effectLst/>
                <a:latin typeface="Times New Roman" charset="0"/>
                <a:ea typeface="ＭＳ 明朝" charset="-128"/>
                <a:cs typeface="Times New Roman" charset="0"/>
              </a:rPr>
              <a:t>Director, Penn Program on Regulation</a:t>
            </a:r>
          </a:p>
          <a:p>
            <a:pPr marL="0" marR="0" algn="ctr">
              <a:spcBef>
                <a:spcPts val="0"/>
              </a:spcBef>
              <a:spcAft>
                <a:spcPts val="0"/>
              </a:spcAft>
            </a:pPr>
            <a:r>
              <a:rPr lang="en-US" sz="2400" dirty="0">
                <a:latin typeface="Times New Roman" charset="0"/>
                <a:ea typeface="ＭＳ 明朝" charset="-128"/>
                <a:cs typeface="Times New Roman" charset="0"/>
              </a:rPr>
              <a:t>University of Pennsylvania</a:t>
            </a:r>
            <a:endParaRPr lang="en-US" sz="1600" dirty="0">
              <a:effectLst/>
              <a:ea typeface="ＭＳ 明朝" charset="-128"/>
              <a:cs typeface="Times New Roman" charset="0"/>
            </a:endParaRPr>
          </a:p>
        </p:txBody>
      </p:sp>
      <p:pic>
        <p:nvPicPr>
          <p:cNvPr id="9" name="Picture 8">
            <a:extLst>
              <a:ext uri="{FF2B5EF4-FFF2-40B4-BE49-F238E27FC236}">
                <a16:creationId xmlns:a16="http://schemas.microsoft.com/office/drawing/2014/main" id="{BE441F44-9098-74D3-E1E8-7232A68F6AFF}"/>
              </a:ext>
            </a:extLst>
          </p:cNvPr>
          <p:cNvPicPr>
            <a:picLocks noChangeAspect="1"/>
          </p:cNvPicPr>
          <p:nvPr/>
        </p:nvPicPr>
        <p:blipFill>
          <a:blip r:embed="rId3"/>
          <a:srcRect/>
          <a:stretch/>
        </p:blipFill>
        <p:spPr>
          <a:xfrm>
            <a:off x="5870601" y="4751011"/>
            <a:ext cx="1850999" cy="518280"/>
          </a:xfrm>
          <a:prstGeom prst="rect">
            <a:avLst/>
          </a:prstGeom>
        </p:spPr>
      </p:pic>
      <p:pic>
        <p:nvPicPr>
          <p:cNvPr id="10" name="Picture 9" descr="Text&#10;&#10;Description automatically generated">
            <a:extLst>
              <a:ext uri="{FF2B5EF4-FFF2-40B4-BE49-F238E27FC236}">
                <a16:creationId xmlns:a16="http://schemas.microsoft.com/office/drawing/2014/main" id="{19F47667-E818-82CE-390D-3B5D175CC14C}"/>
              </a:ext>
            </a:extLst>
          </p:cNvPr>
          <p:cNvPicPr>
            <a:picLocks noChangeAspect="1"/>
          </p:cNvPicPr>
          <p:nvPr/>
        </p:nvPicPr>
        <p:blipFill>
          <a:blip r:embed="rId4"/>
          <a:stretch>
            <a:fillRect/>
          </a:stretch>
        </p:blipFill>
        <p:spPr>
          <a:xfrm>
            <a:off x="8442721" y="4758203"/>
            <a:ext cx="2911079" cy="526148"/>
          </a:xfrm>
          <a:prstGeom prst="rect">
            <a:avLst/>
          </a:prstGeom>
        </p:spPr>
      </p:pic>
    </p:spTree>
    <p:extLst>
      <p:ext uri="{BB962C8B-B14F-4D97-AF65-F5344CB8AC3E}">
        <p14:creationId xmlns:p14="http://schemas.microsoft.com/office/powerpoint/2010/main" val="706104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800" y="293952"/>
            <a:ext cx="10801350" cy="1163913"/>
          </a:xfrm>
        </p:spPr>
        <p:txBody>
          <a:bodyPr>
            <a:normAutofit fontScale="90000"/>
          </a:bodyPr>
          <a:lstStyle/>
          <a:p>
            <a:pPr lvl="0"/>
            <a:r>
              <a:rPr lang="en-US" b="1" dirty="0"/>
              <a:t>Voluntary Codes and Standards and the Law, cont’d.</a:t>
            </a:r>
          </a:p>
        </p:txBody>
      </p:sp>
      <p:sp>
        <p:nvSpPr>
          <p:cNvPr id="3" name="Content Placeholder 2"/>
          <p:cNvSpPr>
            <a:spLocks noGrp="1"/>
          </p:cNvSpPr>
          <p:nvPr>
            <p:ph idx="1"/>
          </p:nvPr>
        </p:nvSpPr>
        <p:spPr>
          <a:xfrm>
            <a:off x="282575" y="1317117"/>
            <a:ext cx="11353800" cy="5404358"/>
          </a:xfrm>
        </p:spPr>
        <p:txBody>
          <a:bodyPr>
            <a:noAutofit/>
          </a:bodyPr>
          <a:lstStyle/>
          <a:p>
            <a:pPr marL="457200" lvl="1" indent="0">
              <a:lnSpc>
                <a:spcPct val="100000"/>
              </a:lnSpc>
              <a:buNone/>
              <a:tabLst>
                <a:tab pos="2165350" algn="l"/>
              </a:tabLst>
            </a:pPr>
            <a:r>
              <a:rPr lang="en-US" sz="3000" dirty="0"/>
              <a:t>International Trade</a:t>
            </a:r>
          </a:p>
          <a:p>
            <a:pPr lvl="1">
              <a:lnSpc>
                <a:spcPct val="100000"/>
              </a:lnSpc>
              <a:tabLst>
                <a:tab pos="2165350" algn="l"/>
              </a:tabLst>
            </a:pPr>
            <a:r>
              <a:rPr lang="en-US" sz="2200" dirty="0"/>
              <a:t>International trade institutions favor the use of voluntary codes and standards</a:t>
            </a:r>
          </a:p>
          <a:p>
            <a:pPr lvl="1">
              <a:lnSpc>
                <a:spcPct val="100000"/>
              </a:lnSpc>
              <a:tabLst>
                <a:tab pos="2165350" algn="l"/>
              </a:tabLst>
            </a:pPr>
            <a:r>
              <a:rPr lang="en-US" sz="2200" dirty="0"/>
              <a:t>Harmonization of standards is viewed as important to facilitate international trade</a:t>
            </a:r>
          </a:p>
          <a:p>
            <a:pPr marL="457200" lvl="1" indent="0">
              <a:lnSpc>
                <a:spcPct val="100000"/>
              </a:lnSpc>
              <a:spcBef>
                <a:spcPts val="900"/>
              </a:spcBef>
              <a:buNone/>
              <a:tabLst>
                <a:tab pos="2165350" algn="l"/>
              </a:tabLst>
            </a:pPr>
            <a:r>
              <a:rPr lang="en-US" sz="3000" dirty="0"/>
              <a:t>Criminal Law</a:t>
            </a:r>
          </a:p>
          <a:p>
            <a:pPr lvl="1">
              <a:lnSpc>
                <a:spcPct val="100000"/>
              </a:lnSpc>
              <a:tabLst>
                <a:tab pos="2165350" algn="l"/>
              </a:tabLst>
            </a:pPr>
            <a:r>
              <a:rPr lang="en-US" sz="2200" dirty="0"/>
              <a:t>Forensic laboratories are subject to voluntary standards and accreditation</a:t>
            </a:r>
          </a:p>
          <a:p>
            <a:pPr marL="457200" lvl="1" indent="0">
              <a:lnSpc>
                <a:spcPct val="100000"/>
              </a:lnSpc>
              <a:spcBef>
                <a:spcPts val="900"/>
              </a:spcBef>
              <a:buNone/>
              <a:tabLst>
                <a:tab pos="2165350" algn="l"/>
              </a:tabLst>
            </a:pPr>
            <a:r>
              <a:rPr lang="en-US" sz="3000" dirty="0"/>
              <a:t>Incorporation by Reference</a:t>
            </a:r>
          </a:p>
          <a:p>
            <a:pPr lvl="1">
              <a:lnSpc>
                <a:spcPct val="100000"/>
              </a:lnSpc>
              <a:tabLst>
                <a:tab pos="2165350" algn="l"/>
              </a:tabLst>
            </a:pPr>
            <a:r>
              <a:rPr lang="en-US" sz="2200" dirty="0"/>
              <a:t>Compliance with voluntary codes and standards can become mandatory when they are given legal effect by legislative or regulatory bodies through “incorporation by reference”</a:t>
            </a:r>
          </a:p>
          <a:p>
            <a:pPr lvl="1">
              <a:lnSpc>
                <a:spcPct val="100000"/>
              </a:lnSpc>
              <a:tabLst>
                <a:tab pos="2165350" algn="l"/>
              </a:tabLst>
            </a:pPr>
            <a:r>
              <a:rPr lang="en-US" sz="2200" dirty="0"/>
              <a:t>“By reference” means that legislation or regulations does not reprint or provide the detailed terms of an incorporated code or standard but simply refer to the voluntary code or standard by its name or identifying number</a:t>
            </a:r>
          </a:p>
          <a:p>
            <a:pPr marL="457200" lvl="1" indent="0">
              <a:lnSpc>
                <a:spcPct val="100000"/>
              </a:lnSpc>
              <a:buNone/>
              <a:tabLst>
                <a:tab pos="2165350" algn="l"/>
              </a:tabLst>
            </a:pPr>
            <a:endParaRPr lang="en-US" sz="1800" dirty="0"/>
          </a:p>
          <a:p>
            <a:pPr lvl="1">
              <a:lnSpc>
                <a:spcPct val="100000"/>
              </a:lnSpc>
              <a:tabLst>
                <a:tab pos="2165350" algn="l"/>
              </a:tabLst>
            </a:pPr>
            <a:endParaRPr lang="en-US" dirty="0"/>
          </a:p>
          <a:p>
            <a:pPr lvl="1">
              <a:lnSpc>
                <a:spcPct val="100000"/>
              </a:lnSpc>
              <a:tabLst>
                <a:tab pos="2165350" algn="l"/>
              </a:tabLst>
            </a:pPr>
            <a:endParaRPr lang="en-US" dirty="0"/>
          </a:p>
        </p:txBody>
      </p:sp>
      <p:sp>
        <p:nvSpPr>
          <p:cNvPr id="4" name="Slide Number Placeholder 3">
            <a:extLst>
              <a:ext uri="{FF2B5EF4-FFF2-40B4-BE49-F238E27FC236}">
                <a16:creationId xmlns:a16="http://schemas.microsoft.com/office/drawing/2014/main" id="{164344CD-6065-7B40-BEEE-DFAABEEF8914}"/>
              </a:ext>
            </a:extLst>
          </p:cNvPr>
          <p:cNvSpPr>
            <a:spLocks noGrp="1"/>
          </p:cNvSpPr>
          <p:nvPr>
            <p:ph type="sldNum" sz="quarter" idx="12"/>
          </p:nvPr>
        </p:nvSpPr>
        <p:spPr/>
        <p:txBody>
          <a:bodyPr/>
          <a:lstStyle/>
          <a:p>
            <a:fld id="{57096DC1-2A38-1547-977B-DE91802E1FC1}" type="slidenum">
              <a:rPr lang="en-US" smtClean="0"/>
              <a:t>9</a:t>
            </a:fld>
            <a:endParaRPr lang="en-US"/>
          </a:p>
        </p:txBody>
      </p:sp>
    </p:spTree>
    <p:extLst>
      <p:ext uri="{BB962C8B-B14F-4D97-AF65-F5344CB8AC3E}">
        <p14:creationId xmlns:p14="http://schemas.microsoft.com/office/powerpoint/2010/main" val="34858691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DF776-F511-7AC1-545C-DCACB19562DA}"/>
              </a:ext>
            </a:extLst>
          </p:cNvPr>
          <p:cNvSpPr>
            <a:spLocks noGrp="1"/>
          </p:cNvSpPr>
          <p:nvPr>
            <p:ph type="title"/>
          </p:nvPr>
        </p:nvSpPr>
        <p:spPr>
          <a:xfrm>
            <a:off x="537574" y="221661"/>
            <a:ext cx="11462359" cy="1325563"/>
          </a:xfrm>
        </p:spPr>
        <p:txBody>
          <a:bodyPr>
            <a:normAutofit/>
          </a:bodyPr>
          <a:lstStyle/>
          <a:p>
            <a:r>
              <a:rPr lang="en-US" sz="4000" b="1" dirty="0"/>
              <a:t>U.S. Federal Law Supports Voluntary Codes and Standards</a:t>
            </a:r>
          </a:p>
        </p:txBody>
      </p:sp>
      <p:sp>
        <p:nvSpPr>
          <p:cNvPr id="3" name="Content Placeholder 2">
            <a:extLst>
              <a:ext uri="{FF2B5EF4-FFF2-40B4-BE49-F238E27FC236}">
                <a16:creationId xmlns:a16="http://schemas.microsoft.com/office/drawing/2014/main" id="{23180145-58D3-C240-F7D4-D72DD8771E28}"/>
              </a:ext>
            </a:extLst>
          </p:cNvPr>
          <p:cNvSpPr>
            <a:spLocks noGrp="1"/>
          </p:cNvSpPr>
          <p:nvPr>
            <p:ph idx="1"/>
          </p:nvPr>
        </p:nvSpPr>
        <p:spPr>
          <a:xfrm>
            <a:off x="537573" y="1547224"/>
            <a:ext cx="11462360" cy="5174251"/>
          </a:xfrm>
        </p:spPr>
        <p:txBody>
          <a:bodyPr>
            <a:normAutofit fontScale="92500" lnSpcReduction="10000"/>
          </a:bodyPr>
          <a:lstStyle/>
          <a:p>
            <a:r>
              <a:rPr lang="en-US" sz="3000" dirty="0"/>
              <a:t>National Technology Transfer &amp; Advancement Act of 1995 (adopted in 1996)</a:t>
            </a:r>
          </a:p>
          <a:p>
            <a:pPr lvl="1">
              <a:lnSpc>
                <a:spcPct val="105000"/>
              </a:lnSpc>
            </a:pPr>
            <a:r>
              <a:rPr lang="en-US" dirty="0"/>
              <a:t>Calls on federal agencies to “use technical standards that are developed or adopted by voluntary consensus standards bodies,” provided that doing so would not conflict with applicable law or be “otherwise impractical”</a:t>
            </a:r>
          </a:p>
          <a:p>
            <a:pPr>
              <a:lnSpc>
                <a:spcPct val="120000"/>
              </a:lnSpc>
            </a:pPr>
            <a:r>
              <a:rPr lang="en-US" sz="3000" dirty="0"/>
              <a:t>Agency directives on standards</a:t>
            </a:r>
          </a:p>
          <a:p>
            <a:pPr lvl="1">
              <a:lnSpc>
                <a:spcPct val="105000"/>
              </a:lnSpc>
            </a:pPr>
            <a:r>
              <a:rPr lang="en-US" dirty="0"/>
              <a:t>Federal guidance from the White House Office of Management and Budget (OMB) provides “factors for agencies to consider when evaluating whether to use a standard” (OMB Circular A-119)</a:t>
            </a:r>
          </a:p>
          <a:p>
            <a:pPr marL="696913" lvl="2" indent="-249238">
              <a:lnSpc>
                <a:spcPct val="105000"/>
              </a:lnSpc>
            </a:pPr>
            <a:r>
              <a:rPr lang="en-US" sz="2400" dirty="0"/>
              <a:t>The Office of the Federal Register has established regulations governing how agencies can incorporate by reference</a:t>
            </a:r>
          </a:p>
          <a:p>
            <a:pPr>
              <a:lnSpc>
                <a:spcPct val="120000"/>
              </a:lnSpc>
            </a:pPr>
            <a:r>
              <a:rPr lang="en-US" sz="3000" dirty="0"/>
              <a:t>National Institute of Standards and Technology (NIST)</a:t>
            </a:r>
          </a:p>
          <a:p>
            <a:pPr lvl="1">
              <a:lnSpc>
                <a:spcPct val="105000"/>
              </a:lnSpc>
            </a:pPr>
            <a:r>
              <a:rPr lang="en-US" dirty="0"/>
              <a:t>Unit within the U.S. Department of Commerce that helps to facilitate federal government monitoring of and involvement with voluntary codes and standards</a:t>
            </a:r>
          </a:p>
          <a:p>
            <a:pPr lvl="1"/>
            <a:endParaRPr lang="en-US" dirty="0"/>
          </a:p>
          <a:p>
            <a:pPr lvl="1"/>
            <a:endParaRPr lang="en-US" dirty="0"/>
          </a:p>
          <a:p>
            <a:pPr lvl="1"/>
            <a:endParaRPr lang="en-US" dirty="0"/>
          </a:p>
          <a:p>
            <a:pPr lvl="1"/>
            <a:endParaRPr lang="en-US" dirty="0"/>
          </a:p>
          <a:p>
            <a:endParaRPr lang="en-US" dirty="0"/>
          </a:p>
        </p:txBody>
      </p:sp>
      <p:sp>
        <p:nvSpPr>
          <p:cNvPr id="4" name="Slide Number Placeholder 3">
            <a:extLst>
              <a:ext uri="{FF2B5EF4-FFF2-40B4-BE49-F238E27FC236}">
                <a16:creationId xmlns:a16="http://schemas.microsoft.com/office/drawing/2014/main" id="{163CF201-739F-63A0-1CCD-048D681D5C13}"/>
              </a:ext>
            </a:extLst>
          </p:cNvPr>
          <p:cNvSpPr>
            <a:spLocks noGrp="1"/>
          </p:cNvSpPr>
          <p:nvPr>
            <p:ph type="sldNum" sz="quarter" idx="12"/>
          </p:nvPr>
        </p:nvSpPr>
        <p:spPr/>
        <p:txBody>
          <a:bodyPr/>
          <a:lstStyle/>
          <a:p>
            <a:fld id="{57096DC1-2A38-1547-977B-DE91802E1FC1}" type="slidenum">
              <a:rPr lang="en-US" smtClean="0"/>
              <a:t>10</a:t>
            </a:fld>
            <a:endParaRPr lang="en-US"/>
          </a:p>
        </p:txBody>
      </p:sp>
    </p:spTree>
    <p:extLst>
      <p:ext uri="{BB962C8B-B14F-4D97-AF65-F5344CB8AC3E}">
        <p14:creationId xmlns:p14="http://schemas.microsoft.com/office/powerpoint/2010/main" val="310289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D020E-0854-B041-9636-DF80CB23C5A5}"/>
              </a:ext>
            </a:extLst>
          </p:cNvPr>
          <p:cNvSpPr>
            <a:spLocks noGrp="1"/>
          </p:cNvSpPr>
          <p:nvPr>
            <p:ph type="title"/>
          </p:nvPr>
        </p:nvSpPr>
        <p:spPr>
          <a:xfrm>
            <a:off x="287055" y="0"/>
            <a:ext cx="10515600" cy="1325563"/>
          </a:xfrm>
        </p:spPr>
        <p:txBody>
          <a:bodyPr/>
          <a:lstStyle/>
          <a:p>
            <a:r>
              <a:rPr lang="en-US" b="1" dirty="0"/>
              <a:t>The Incorporation by Reference Debate</a:t>
            </a:r>
          </a:p>
        </p:txBody>
      </p:sp>
      <p:sp>
        <p:nvSpPr>
          <p:cNvPr id="3" name="Content Placeholder 2">
            <a:extLst>
              <a:ext uri="{FF2B5EF4-FFF2-40B4-BE49-F238E27FC236}">
                <a16:creationId xmlns:a16="http://schemas.microsoft.com/office/drawing/2014/main" id="{D30D0838-96E3-EC4E-93F4-E603A0F17442}"/>
              </a:ext>
            </a:extLst>
          </p:cNvPr>
          <p:cNvSpPr>
            <a:spLocks noGrp="1"/>
          </p:cNvSpPr>
          <p:nvPr>
            <p:ph idx="1"/>
          </p:nvPr>
        </p:nvSpPr>
        <p:spPr>
          <a:xfrm>
            <a:off x="-125260" y="1261953"/>
            <a:ext cx="12192000" cy="5459522"/>
          </a:xfrm>
        </p:spPr>
        <p:txBody>
          <a:bodyPr>
            <a:normAutofit/>
          </a:bodyPr>
          <a:lstStyle/>
          <a:p>
            <a:pPr lvl="1"/>
            <a:r>
              <a:rPr lang="en-US" sz="3000" dirty="0"/>
              <a:t>Many private standards are copyrighted</a:t>
            </a:r>
          </a:p>
          <a:p>
            <a:pPr lvl="2"/>
            <a:r>
              <a:rPr lang="en-US" sz="2400" dirty="0"/>
              <a:t>Standard-setting organizations charge for copies of their standards—at times, significant fees—to fund their operations</a:t>
            </a:r>
          </a:p>
          <a:p>
            <a:pPr lvl="1">
              <a:lnSpc>
                <a:spcPct val="100000"/>
              </a:lnSpc>
              <a:spcBef>
                <a:spcPts val="1100"/>
              </a:spcBef>
            </a:pPr>
            <a:r>
              <a:rPr lang="en-US" sz="3000" dirty="0"/>
              <a:t> But public law itself is not copyrightable (</a:t>
            </a:r>
            <a:r>
              <a:rPr lang="en-US" sz="3000" i="1" dirty="0"/>
              <a:t>Georgia v. </a:t>
            </a:r>
            <a:r>
              <a:rPr lang="en-US" sz="3000" i="1" dirty="0" err="1"/>
              <a:t>Public.Resource.Org</a:t>
            </a:r>
            <a:r>
              <a:rPr lang="en-US" sz="3000" i="1" dirty="0"/>
              <a:t>)</a:t>
            </a:r>
            <a:endParaRPr lang="en-US" sz="3000" dirty="0"/>
          </a:p>
          <a:p>
            <a:pPr lvl="2"/>
            <a:r>
              <a:rPr lang="en-US" sz="2400" dirty="0"/>
              <a:t>There remains an open legal question about treatment private standards that have been incorporated by reference</a:t>
            </a:r>
          </a:p>
          <a:p>
            <a:pPr lvl="1">
              <a:lnSpc>
                <a:spcPct val="100000"/>
              </a:lnSpc>
              <a:spcBef>
                <a:spcPts val="1100"/>
              </a:spcBef>
            </a:pPr>
            <a:r>
              <a:rPr lang="en-US" sz="3000" dirty="0"/>
              <a:t>Should the public be able to access free copies online of voluntary codes and standards that have been incorporated by reference?</a:t>
            </a:r>
          </a:p>
          <a:p>
            <a:pPr lvl="2"/>
            <a:r>
              <a:rPr lang="en-US" sz="2400" dirty="0"/>
              <a:t>Some scholars say “yes,” that full access must be provided to satisfy due process</a:t>
            </a:r>
          </a:p>
          <a:p>
            <a:pPr lvl="2"/>
            <a:r>
              <a:rPr lang="en-US" sz="2400" dirty="0"/>
              <a:t>Others raise concerns about government violating legitimate property right expectations of standard-setting organizations</a:t>
            </a:r>
          </a:p>
        </p:txBody>
      </p:sp>
      <p:sp>
        <p:nvSpPr>
          <p:cNvPr id="4" name="Slide Number Placeholder 3">
            <a:extLst>
              <a:ext uri="{FF2B5EF4-FFF2-40B4-BE49-F238E27FC236}">
                <a16:creationId xmlns:a16="http://schemas.microsoft.com/office/drawing/2014/main" id="{EA0D28BC-F235-DF4E-990E-96895AC89E1D}"/>
              </a:ext>
            </a:extLst>
          </p:cNvPr>
          <p:cNvSpPr>
            <a:spLocks noGrp="1"/>
          </p:cNvSpPr>
          <p:nvPr>
            <p:ph type="sldNum" sz="quarter" idx="12"/>
          </p:nvPr>
        </p:nvSpPr>
        <p:spPr/>
        <p:txBody>
          <a:bodyPr/>
          <a:lstStyle/>
          <a:p>
            <a:fld id="{57096DC1-2A38-1547-977B-DE91802E1FC1}" type="slidenum">
              <a:rPr lang="en-US" smtClean="0"/>
              <a:t>11</a:t>
            </a:fld>
            <a:endParaRPr lang="en-US"/>
          </a:p>
        </p:txBody>
      </p:sp>
    </p:spTree>
    <p:extLst>
      <p:ext uri="{BB962C8B-B14F-4D97-AF65-F5344CB8AC3E}">
        <p14:creationId xmlns:p14="http://schemas.microsoft.com/office/powerpoint/2010/main" val="130844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1268B-9C50-A04E-8419-8628CDC44509}"/>
              </a:ext>
            </a:extLst>
          </p:cNvPr>
          <p:cNvSpPr>
            <a:spLocks noGrp="1"/>
          </p:cNvSpPr>
          <p:nvPr>
            <p:ph type="title"/>
          </p:nvPr>
        </p:nvSpPr>
        <p:spPr>
          <a:xfrm>
            <a:off x="467606" y="355600"/>
            <a:ext cx="11059938" cy="1325563"/>
          </a:xfrm>
        </p:spPr>
        <p:txBody>
          <a:bodyPr>
            <a:normAutofit fontScale="90000"/>
          </a:bodyPr>
          <a:lstStyle/>
          <a:p>
            <a:r>
              <a:rPr lang="en-US" b="1" dirty="0">
                <a:cs typeface="Calibri" panose="020F0502020204030204" pitchFamily="34" charset="0"/>
              </a:rPr>
              <a:t>Potential Advantages and Disadvantages of Voluntary Codes and Standards as a Governance Tool</a:t>
            </a:r>
          </a:p>
        </p:txBody>
      </p:sp>
      <p:sp>
        <p:nvSpPr>
          <p:cNvPr id="5" name="Text Placeholder 4">
            <a:extLst>
              <a:ext uri="{FF2B5EF4-FFF2-40B4-BE49-F238E27FC236}">
                <a16:creationId xmlns:a16="http://schemas.microsoft.com/office/drawing/2014/main" id="{222A0633-BB95-8044-B160-D2F4173D2613}"/>
              </a:ext>
            </a:extLst>
          </p:cNvPr>
          <p:cNvSpPr>
            <a:spLocks noGrp="1"/>
          </p:cNvSpPr>
          <p:nvPr>
            <p:ph type="body" idx="1"/>
          </p:nvPr>
        </p:nvSpPr>
        <p:spPr/>
        <p:txBody>
          <a:bodyPr>
            <a:normAutofit/>
          </a:bodyPr>
          <a:lstStyle/>
          <a:p>
            <a:r>
              <a:rPr lang="en-US" sz="3600" b="0" dirty="0"/>
              <a:t>Pros?</a:t>
            </a:r>
          </a:p>
        </p:txBody>
      </p:sp>
      <p:sp>
        <p:nvSpPr>
          <p:cNvPr id="6" name="Content Placeholder 5">
            <a:extLst>
              <a:ext uri="{FF2B5EF4-FFF2-40B4-BE49-F238E27FC236}">
                <a16:creationId xmlns:a16="http://schemas.microsoft.com/office/drawing/2014/main" id="{7A98B323-440A-0449-8F82-D7F870F89C17}"/>
              </a:ext>
            </a:extLst>
          </p:cNvPr>
          <p:cNvSpPr>
            <a:spLocks noGrp="1"/>
          </p:cNvSpPr>
          <p:nvPr>
            <p:ph sz="half" idx="2"/>
          </p:nvPr>
        </p:nvSpPr>
        <p:spPr/>
        <p:txBody>
          <a:bodyPr>
            <a:normAutofit/>
          </a:bodyPr>
          <a:lstStyle/>
          <a:p>
            <a:r>
              <a:rPr lang="en-US" dirty="0"/>
              <a:t>Adaptable, more nimble</a:t>
            </a:r>
          </a:p>
          <a:p>
            <a:r>
              <a:rPr lang="en-US" dirty="0"/>
              <a:t>Draws directly on industry expertise</a:t>
            </a:r>
          </a:p>
          <a:p>
            <a:r>
              <a:rPr lang="en-US" dirty="0"/>
              <a:t>Spares need for government regulation</a:t>
            </a:r>
          </a:p>
          <a:p>
            <a:pPr marL="0" indent="0">
              <a:buNone/>
            </a:pPr>
            <a:endParaRPr lang="en-US" dirty="0"/>
          </a:p>
          <a:p>
            <a:endParaRPr lang="en-US" dirty="0"/>
          </a:p>
        </p:txBody>
      </p:sp>
      <p:sp>
        <p:nvSpPr>
          <p:cNvPr id="7" name="Text Placeholder 6">
            <a:extLst>
              <a:ext uri="{FF2B5EF4-FFF2-40B4-BE49-F238E27FC236}">
                <a16:creationId xmlns:a16="http://schemas.microsoft.com/office/drawing/2014/main" id="{12DE83D2-2529-5949-9323-B6CDBBCC11EF}"/>
              </a:ext>
            </a:extLst>
          </p:cNvPr>
          <p:cNvSpPr>
            <a:spLocks noGrp="1"/>
          </p:cNvSpPr>
          <p:nvPr>
            <p:ph type="body" sz="quarter" idx="3"/>
          </p:nvPr>
        </p:nvSpPr>
        <p:spPr/>
        <p:txBody>
          <a:bodyPr>
            <a:normAutofit/>
          </a:bodyPr>
          <a:lstStyle/>
          <a:p>
            <a:r>
              <a:rPr lang="en-US" sz="3600" b="0" dirty="0"/>
              <a:t>Cons?</a:t>
            </a:r>
          </a:p>
        </p:txBody>
      </p:sp>
      <p:sp>
        <p:nvSpPr>
          <p:cNvPr id="8" name="Content Placeholder 7">
            <a:extLst>
              <a:ext uri="{FF2B5EF4-FFF2-40B4-BE49-F238E27FC236}">
                <a16:creationId xmlns:a16="http://schemas.microsoft.com/office/drawing/2014/main" id="{71E44B4E-1625-7B44-8170-0157FD6CF98A}"/>
              </a:ext>
            </a:extLst>
          </p:cNvPr>
          <p:cNvSpPr>
            <a:spLocks noGrp="1"/>
          </p:cNvSpPr>
          <p:nvPr>
            <p:ph sz="quarter" idx="4"/>
          </p:nvPr>
        </p:nvSpPr>
        <p:spPr>
          <a:xfrm>
            <a:off x="6172200" y="2505075"/>
            <a:ext cx="5602266" cy="3684588"/>
          </a:xfrm>
        </p:spPr>
        <p:txBody>
          <a:bodyPr>
            <a:noAutofit/>
          </a:bodyPr>
          <a:lstStyle/>
          <a:p>
            <a:r>
              <a:rPr lang="en-US" dirty="0"/>
              <a:t>Industry-dominated process may be less representative </a:t>
            </a:r>
          </a:p>
          <a:p>
            <a:r>
              <a:rPr lang="en-US" dirty="0"/>
              <a:t>Consensus-based process may lead to least common denominator solutions</a:t>
            </a:r>
          </a:p>
          <a:p>
            <a:r>
              <a:rPr lang="en-US" dirty="0"/>
              <a:t>May be more effective for addressing coordination problems than solving other market failures (e.g., externalities)</a:t>
            </a:r>
          </a:p>
        </p:txBody>
      </p:sp>
      <p:sp>
        <p:nvSpPr>
          <p:cNvPr id="4" name="Slide Number Placeholder 3">
            <a:extLst>
              <a:ext uri="{FF2B5EF4-FFF2-40B4-BE49-F238E27FC236}">
                <a16:creationId xmlns:a16="http://schemas.microsoft.com/office/drawing/2014/main" id="{526FCEA5-0F90-2D45-AF41-5935CA544F3C}"/>
              </a:ext>
            </a:extLst>
          </p:cNvPr>
          <p:cNvSpPr>
            <a:spLocks noGrp="1"/>
          </p:cNvSpPr>
          <p:nvPr>
            <p:ph type="sldNum" sz="quarter" idx="12"/>
          </p:nvPr>
        </p:nvSpPr>
        <p:spPr/>
        <p:txBody>
          <a:bodyPr/>
          <a:lstStyle/>
          <a:p>
            <a:fld id="{57096DC1-2A38-1547-977B-DE91802E1FC1}" type="slidenum">
              <a:rPr lang="en-US" smtClean="0"/>
              <a:t>12</a:t>
            </a:fld>
            <a:endParaRPr lang="en-US"/>
          </a:p>
        </p:txBody>
      </p:sp>
    </p:spTree>
    <p:extLst>
      <p:ext uri="{BB962C8B-B14F-4D97-AF65-F5344CB8AC3E}">
        <p14:creationId xmlns:p14="http://schemas.microsoft.com/office/powerpoint/2010/main" val="2041513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A0483-19C5-984F-9E46-9978A9A455F0}"/>
              </a:ext>
            </a:extLst>
          </p:cNvPr>
          <p:cNvSpPr>
            <a:spLocks noGrp="1"/>
          </p:cNvSpPr>
          <p:nvPr>
            <p:ph type="title"/>
          </p:nvPr>
        </p:nvSpPr>
        <p:spPr>
          <a:xfrm>
            <a:off x="479685" y="365127"/>
            <a:ext cx="10927830" cy="1325563"/>
          </a:xfrm>
        </p:spPr>
        <p:txBody>
          <a:bodyPr/>
          <a:lstStyle/>
          <a:p>
            <a:r>
              <a:rPr lang="en-US" b="1" dirty="0"/>
              <a:t>Overview of Voluntary Codes and Standards </a:t>
            </a:r>
          </a:p>
        </p:txBody>
      </p:sp>
      <p:sp>
        <p:nvSpPr>
          <p:cNvPr id="3" name="Content Placeholder 2">
            <a:extLst>
              <a:ext uri="{FF2B5EF4-FFF2-40B4-BE49-F238E27FC236}">
                <a16:creationId xmlns:a16="http://schemas.microsoft.com/office/drawing/2014/main" id="{B674462A-5B9A-EE44-A278-1C81E0DE5025}"/>
              </a:ext>
            </a:extLst>
          </p:cNvPr>
          <p:cNvSpPr>
            <a:spLocks noGrp="1"/>
          </p:cNvSpPr>
          <p:nvPr>
            <p:ph idx="1"/>
          </p:nvPr>
        </p:nvSpPr>
        <p:spPr>
          <a:xfrm>
            <a:off x="479685" y="1482724"/>
            <a:ext cx="10478125" cy="5010149"/>
          </a:xfrm>
        </p:spPr>
        <p:txBody>
          <a:bodyPr>
            <a:normAutofit/>
          </a:bodyPr>
          <a:lstStyle/>
          <a:p>
            <a:pPr lvl="1"/>
            <a:endParaRPr lang="en-US" sz="1400" dirty="0"/>
          </a:p>
          <a:p>
            <a:pPr lvl="1">
              <a:spcAft>
                <a:spcPts val="1200"/>
              </a:spcAft>
            </a:pPr>
            <a:r>
              <a:rPr lang="en-US" sz="3200" dirty="0"/>
              <a:t>Voluntary codes and standards are developed by non-governmental organizations to guide product testing and and industrial procedures</a:t>
            </a:r>
          </a:p>
          <a:p>
            <a:pPr lvl="1">
              <a:spcAft>
                <a:spcPts val="1200"/>
              </a:spcAft>
            </a:pPr>
            <a:r>
              <a:rPr lang="en-US" sz="3200" dirty="0"/>
              <a:t>Although voluntary, they can influence industry behavior and have wide-reaching impacts on daily life </a:t>
            </a:r>
          </a:p>
          <a:p>
            <a:pPr lvl="1">
              <a:spcAft>
                <a:spcPts val="1200"/>
              </a:spcAft>
            </a:pPr>
            <a:r>
              <a:rPr lang="en-US" sz="3200" dirty="0"/>
              <a:t>They can interact with a variety of areas of legal practice</a:t>
            </a:r>
          </a:p>
          <a:p>
            <a:pPr lvl="1">
              <a:spcAft>
                <a:spcPts val="1200"/>
              </a:spcAft>
            </a:pPr>
            <a:r>
              <a:rPr lang="en-US" sz="3200" dirty="0"/>
              <a:t>They may even become legally binding through their incorporation by reference in binding law</a:t>
            </a:r>
          </a:p>
          <a:p>
            <a:pPr lvl="1">
              <a:spcAft>
                <a:spcPts val="1200"/>
              </a:spcAft>
            </a:pPr>
            <a:endParaRPr lang="en-US" sz="2800" dirty="0"/>
          </a:p>
          <a:p>
            <a:pPr marL="457200" lvl="1" indent="0">
              <a:buNone/>
            </a:pPr>
            <a:endParaRPr lang="en-US" dirty="0"/>
          </a:p>
        </p:txBody>
      </p:sp>
      <p:sp>
        <p:nvSpPr>
          <p:cNvPr id="4" name="Slide Number Placeholder 3">
            <a:extLst>
              <a:ext uri="{FF2B5EF4-FFF2-40B4-BE49-F238E27FC236}">
                <a16:creationId xmlns:a16="http://schemas.microsoft.com/office/drawing/2014/main" id="{12D318AC-6675-6D4B-9718-E982085226F6}"/>
              </a:ext>
            </a:extLst>
          </p:cNvPr>
          <p:cNvSpPr>
            <a:spLocks noGrp="1"/>
          </p:cNvSpPr>
          <p:nvPr>
            <p:ph type="sldNum" sz="quarter" idx="12"/>
          </p:nvPr>
        </p:nvSpPr>
        <p:spPr/>
        <p:txBody>
          <a:bodyPr/>
          <a:lstStyle/>
          <a:p>
            <a:fld id="{57096DC1-2A38-1547-977B-DE91802E1FC1}" type="slidenum">
              <a:rPr lang="en-US" smtClean="0"/>
              <a:t>1</a:t>
            </a:fld>
            <a:endParaRPr lang="en-US"/>
          </a:p>
        </p:txBody>
      </p:sp>
    </p:spTree>
    <p:extLst>
      <p:ext uri="{BB962C8B-B14F-4D97-AF65-F5344CB8AC3E}">
        <p14:creationId xmlns:p14="http://schemas.microsoft.com/office/powerpoint/2010/main" val="3914000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74462A-5B9A-EE44-A278-1C81E0DE5025}"/>
              </a:ext>
            </a:extLst>
          </p:cNvPr>
          <p:cNvSpPr>
            <a:spLocks noGrp="1"/>
          </p:cNvSpPr>
          <p:nvPr>
            <p:ph idx="1"/>
          </p:nvPr>
        </p:nvSpPr>
        <p:spPr>
          <a:xfrm>
            <a:off x="479686" y="1150937"/>
            <a:ext cx="11483714" cy="5380039"/>
          </a:xfrm>
        </p:spPr>
        <p:txBody>
          <a:bodyPr>
            <a:normAutofit/>
          </a:bodyPr>
          <a:lstStyle/>
          <a:p>
            <a:pPr marL="0" indent="0">
              <a:lnSpc>
                <a:spcPct val="120000"/>
              </a:lnSpc>
              <a:spcBef>
                <a:spcPts val="0"/>
              </a:spcBef>
              <a:buNone/>
              <a:tabLst>
                <a:tab pos="1300163" algn="l"/>
              </a:tabLst>
            </a:pPr>
            <a:endParaRPr lang="en-US" dirty="0"/>
          </a:p>
          <a:p>
            <a:pPr marL="0" indent="0">
              <a:lnSpc>
                <a:spcPct val="100000"/>
              </a:lnSpc>
              <a:spcBef>
                <a:spcPts val="0"/>
              </a:spcBef>
              <a:buNone/>
              <a:tabLst>
                <a:tab pos="1300163" algn="l"/>
              </a:tabLst>
            </a:pPr>
            <a:r>
              <a:rPr lang="en-US" sz="3200" dirty="0"/>
              <a:t>This introduction to voluntary codes and standards seeks to inform students about: </a:t>
            </a:r>
          </a:p>
          <a:p>
            <a:pPr marL="0" indent="0">
              <a:lnSpc>
                <a:spcPct val="100000"/>
              </a:lnSpc>
              <a:spcBef>
                <a:spcPts val="0"/>
              </a:spcBef>
              <a:buNone/>
              <a:tabLst>
                <a:tab pos="1300163" algn="l"/>
              </a:tabLst>
            </a:pPr>
            <a:endParaRPr lang="en-US" sz="1100" dirty="0"/>
          </a:p>
          <a:p>
            <a:pPr marL="971550" lvl="1" indent="-514350">
              <a:lnSpc>
                <a:spcPct val="120000"/>
              </a:lnSpc>
              <a:spcBef>
                <a:spcPts val="0"/>
              </a:spcBef>
              <a:buAutoNum type="arabicPeriod"/>
              <a:tabLst>
                <a:tab pos="1300163" algn="l"/>
              </a:tabLst>
            </a:pPr>
            <a:r>
              <a:rPr lang="en-US" sz="3200" dirty="0"/>
              <a:t>The ecosystem of voluntary codes and standards </a:t>
            </a:r>
          </a:p>
          <a:p>
            <a:pPr marL="971550" lvl="1" indent="-514350">
              <a:lnSpc>
                <a:spcPct val="120000"/>
              </a:lnSpc>
              <a:spcBef>
                <a:spcPts val="0"/>
              </a:spcBef>
              <a:buAutoNum type="arabicPeriod"/>
              <a:tabLst>
                <a:tab pos="1300163" algn="l"/>
              </a:tabLst>
            </a:pPr>
            <a:r>
              <a:rPr lang="en-US" sz="3200" dirty="0"/>
              <a:t>Standards-setting organizations</a:t>
            </a:r>
          </a:p>
          <a:p>
            <a:pPr marL="971550" lvl="1" indent="-514350">
              <a:lnSpc>
                <a:spcPct val="120000"/>
              </a:lnSpc>
              <a:spcBef>
                <a:spcPts val="0"/>
              </a:spcBef>
              <a:buAutoNum type="arabicPeriod"/>
              <a:tabLst>
                <a:tab pos="1300163" algn="l"/>
              </a:tabLst>
            </a:pPr>
            <a:r>
              <a:rPr lang="en-US" sz="3200" dirty="0"/>
              <a:t>How voluntary codes and standards interact with the law</a:t>
            </a:r>
          </a:p>
          <a:p>
            <a:pPr marL="971550" lvl="1" indent="-514350">
              <a:lnSpc>
                <a:spcPct val="120000"/>
              </a:lnSpc>
              <a:spcBef>
                <a:spcPts val="0"/>
              </a:spcBef>
              <a:buAutoNum type="arabicPeriod"/>
              <a:tabLst>
                <a:tab pos="1300163" algn="l"/>
              </a:tabLst>
            </a:pPr>
            <a:r>
              <a:rPr lang="en-US" sz="3200" dirty="0"/>
              <a:t>Incorporation by reference </a:t>
            </a:r>
          </a:p>
          <a:p>
            <a:pPr marL="0" indent="0">
              <a:lnSpc>
                <a:spcPct val="120000"/>
              </a:lnSpc>
              <a:spcBef>
                <a:spcPts val="0"/>
              </a:spcBef>
              <a:buNone/>
              <a:tabLst>
                <a:tab pos="1300163" algn="l"/>
              </a:tabLst>
            </a:pPr>
            <a:endParaRPr lang="en-US" dirty="0"/>
          </a:p>
          <a:p>
            <a:pPr marL="0" indent="0">
              <a:lnSpc>
                <a:spcPct val="120000"/>
              </a:lnSpc>
              <a:spcBef>
                <a:spcPts val="0"/>
              </a:spcBef>
              <a:buNone/>
              <a:tabLst>
                <a:tab pos="1300163" algn="l"/>
              </a:tabLst>
            </a:pPr>
            <a:endParaRPr lang="en-US" dirty="0"/>
          </a:p>
          <a:p>
            <a:pPr marL="514350" indent="-514350">
              <a:lnSpc>
                <a:spcPct val="120000"/>
              </a:lnSpc>
              <a:spcBef>
                <a:spcPts val="0"/>
              </a:spcBef>
              <a:buAutoNum type="arabicPeriod"/>
              <a:tabLst>
                <a:tab pos="1300163" algn="l"/>
              </a:tabLst>
            </a:pPr>
            <a:endParaRPr lang="en-US" dirty="0"/>
          </a:p>
        </p:txBody>
      </p:sp>
      <p:sp>
        <p:nvSpPr>
          <p:cNvPr id="6" name="Title 1">
            <a:extLst>
              <a:ext uri="{FF2B5EF4-FFF2-40B4-BE49-F238E27FC236}">
                <a16:creationId xmlns:a16="http://schemas.microsoft.com/office/drawing/2014/main" id="{F1C1E480-8E8C-3548-9927-EC8D75B1072F}"/>
              </a:ext>
            </a:extLst>
          </p:cNvPr>
          <p:cNvSpPr txBox="1">
            <a:spLocks/>
          </p:cNvSpPr>
          <p:nvPr/>
        </p:nvSpPr>
        <p:spPr>
          <a:xfrm>
            <a:off x="479686" y="0"/>
            <a:ext cx="1092783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Learning Objectives </a:t>
            </a:r>
          </a:p>
        </p:txBody>
      </p:sp>
      <p:sp>
        <p:nvSpPr>
          <p:cNvPr id="2" name="Slide Number Placeholder 1">
            <a:extLst>
              <a:ext uri="{FF2B5EF4-FFF2-40B4-BE49-F238E27FC236}">
                <a16:creationId xmlns:a16="http://schemas.microsoft.com/office/drawing/2014/main" id="{B9550270-6920-0546-92BA-A69BBFF9C460}"/>
              </a:ext>
            </a:extLst>
          </p:cNvPr>
          <p:cNvSpPr>
            <a:spLocks noGrp="1"/>
          </p:cNvSpPr>
          <p:nvPr>
            <p:ph type="sldNum" sz="quarter" idx="12"/>
          </p:nvPr>
        </p:nvSpPr>
        <p:spPr/>
        <p:txBody>
          <a:bodyPr/>
          <a:lstStyle/>
          <a:p>
            <a:fld id="{57096DC1-2A38-1547-977B-DE91802E1FC1}" type="slidenum">
              <a:rPr lang="en-US" smtClean="0"/>
              <a:t>2</a:t>
            </a:fld>
            <a:endParaRPr lang="en-US"/>
          </a:p>
        </p:txBody>
      </p:sp>
    </p:spTree>
    <p:extLst>
      <p:ext uri="{BB962C8B-B14F-4D97-AF65-F5344CB8AC3E}">
        <p14:creationId xmlns:p14="http://schemas.microsoft.com/office/powerpoint/2010/main" val="1619403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A0483-19C5-984F-9E46-9978A9A455F0}"/>
              </a:ext>
            </a:extLst>
          </p:cNvPr>
          <p:cNvSpPr>
            <a:spLocks noGrp="1"/>
          </p:cNvSpPr>
          <p:nvPr>
            <p:ph type="title"/>
          </p:nvPr>
        </p:nvSpPr>
        <p:spPr>
          <a:xfrm>
            <a:off x="509666" y="0"/>
            <a:ext cx="10023891" cy="1325563"/>
          </a:xfrm>
        </p:spPr>
        <p:txBody>
          <a:bodyPr/>
          <a:lstStyle/>
          <a:p>
            <a:r>
              <a:rPr lang="en-US" b="1" dirty="0"/>
              <a:t>Defining Voluntary Codes and Standards</a:t>
            </a:r>
          </a:p>
        </p:txBody>
      </p:sp>
      <p:sp>
        <p:nvSpPr>
          <p:cNvPr id="3" name="Content Placeholder 2">
            <a:extLst>
              <a:ext uri="{FF2B5EF4-FFF2-40B4-BE49-F238E27FC236}">
                <a16:creationId xmlns:a16="http://schemas.microsoft.com/office/drawing/2014/main" id="{B674462A-5B9A-EE44-A278-1C81E0DE5025}"/>
              </a:ext>
            </a:extLst>
          </p:cNvPr>
          <p:cNvSpPr>
            <a:spLocks noGrp="1"/>
          </p:cNvSpPr>
          <p:nvPr>
            <p:ph idx="1"/>
          </p:nvPr>
        </p:nvSpPr>
        <p:spPr>
          <a:xfrm>
            <a:off x="509666" y="1137673"/>
            <a:ext cx="11415112" cy="5730657"/>
          </a:xfrm>
        </p:spPr>
        <p:txBody>
          <a:bodyPr>
            <a:normAutofit fontScale="92500"/>
          </a:bodyPr>
          <a:lstStyle/>
          <a:p>
            <a:r>
              <a:rPr lang="en-US" sz="3500" dirty="0"/>
              <a:t>Key attributes of </a:t>
            </a:r>
            <a:r>
              <a:rPr lang="en-US" sz="3500" i="1" dirty="0"/>
              <a:t>voluntary codes and standards:</a:t>
            </a:r>
          </a:p>
          <a:p>
            <a:pPr marL="914400" lvl="1" indent="-457200">
              <a:buAutoNum type="arabicPeriod"/>
            </a:pPr>
            <a:r>
              <a:rPr lang="en-US" dirty="0"/>
              <a:t>Not binding law; voluntary in nature</a:t>
            </a:r>
          </a:p>
          <a:p>
            <a:pPr marL="914400" lvl="1" indent="-457200">
              <a:buAutoNum type="arabicPeriod"/>
            </a:pPr>
            <a:r>
              <a:rPr lang="en-US" dirty="0"/>
              <a:t>Adopted by nongovernmental organizations</a:t>
            </a:r>
          </a:p>
          <a:p>
            <a:r>
              <a:rPr lang="en-US" sz="3500" i="1" dirty="0"/>
              <a:t>Codes</a:t>
            </a:r>
            <a:r>
              <a:rPr lang="en-US" sz="3500" dirty="0"/>
              <a:t>—</a:t>
            </a:r>
            <a:r>
              <a:rPr lang="en-US" sz="3000" dirty="0"/>
              <a:t>comprehensive collections of norms, e.g. a building code that addresses all facets of a building’s construction</a:t>
            </a:r>
            <a:endParaRPr lang="en-US" sz="3500" dirty="0"/>
          </a:p>
          <a:p>
            <a:r>
              <a:rPr lang="en-US" sz="3500" i="1" dirty="0"/>
              <a:t>Standards</a:t>
            </a:r>
            <a:r>
              <a:rPr lang="en-US" sz="3500" dirty="0"/>
              <a:t>—</a:t>
            </a:r>
            <a:r>
              <a:rPr lang="en-US" sz="3000" dirty="0"/>
              <a:t>more discrete and limited in their topical scope, e.g. focused on a specific product or even function of a product</a:t>
            </a:r>
            <a:endParaRPr lang="en-US" sz="3500" dirty="0"/>
          </a:p>
          <a:p>
            <a:r>
              <a:rPr lang="en-US" sz="3500" i="1" dirty="0"/>
              <a:t>Conformity assessment</a:t>
            </a:r>
            <a:r>
              <a:rPr lang="en-US" sz="3500" dirty="0"/>
              <a:t>—</a:t>
            </a:r>
            <a:r>
              <a:rPr lang="en-US" sz="3000" dirty="0"/>
              <a:t>separate process that confirms that products meet relevant voluntary codes and standards; includes testing of products</a:t>
            </a:r>
            <a:endParaRPr lang="en-US" sz="3500" dirty="0"/>
          </a:p>
          <a:p>
            <a:r>
              <a:rPr lang="en-US" sz="3500" dirty="0"/>
              <a:t>What codes and standards are </a:t>
            </a:r>
            <a:r>
              <a:rPr lang="en-US" sz="3500" u="sng" dirty="0"/>
              <a:t>not</a:t>
            </a:r>
            <a:r>
              <a:rPr lang="en-US" sz="3500" dirty="0"/>
              <a:t> (at least not automatically):</a:t>
            </a:r>
          </a:p>
          <a:p>
            <a:pPr lvl="1"/>
            <a:r>
              <a:rPr lang="en-US" dirty="0"/>
              <a:t>Codified laws, such as the U.S. Code or state criminal codes</a:t>
            </a:r>
          </a:p>
          <a:p>
            <a:pPr lvl="1"/>
            <a:r>
              <a:rPr lang="en-US" dirty="0"/>
              <a:t>“Standards” adopted by regulatory agencies, which are binding rules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191CA0F-EA02-564E-A0B7-D6A79D32B506}"/>
              </a:ext>
            </a:extLst>
          </p:cNvPr>
          <p:cNvSpPr>
            <a:spLocks noGrp="1"/>
          </p:cNvSpPr>
          <p:nvPr>
            <p:ph type="sldNum" sz="quarter" idx="12"/>
          </p:nvPr>
        </p:nvSpPr>
        <p:spPr/>
        <p:txBody>
          <a:bodyPr/>
          <a:lstStyle/>
          <a:p>
            <a:fld id="{57096DC1-2A38-1547-977B-DE91802E1FC1}" type="slidenum">
              <a:rPr lang="en-US" smtClean="0"/>
              <a:t>3</a:t>
            </a:fld>
            <a:endParaRPr lang="en-US"/>
          </a:p>
        </p:txBody>
      </p:sp>
    </p:spTree>
    <p:extLst>
      <p:ext uri="{BB962C8B-B14F-4D97-AF65-F5344CB8AC3E}">
        <p14:creationId xmlns:p14="http://schemas.microsoft.com/office/powerpoint/2010/main" val="2409811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8B5A4-A723-F545-88E6-0A4F4E9A168C}"/>
              </a:ext>
            </a:extLst>
          </p:cNvPr>
          <p:cNvSpPr>
            <a:spLocks noGrp="1"/>
          </p:cNvSpPr>
          <p:nvPr>
            <p:ph type="title"/>
          </p:nvPr>
        </p:nvSpPr>
        <p:spPr>
          <a:xfrm>
            <a:off x="650310" y="136525"/>
            <a:ext cx="10515600" cy="1325563"/>
          </a:xfrm>
        </p:spPr>
        <p:txBody>
          <a:bodyPr/>
          <a:lstStyle/>
          <a:p>
            <a:r>
              <a:rPr lang="en-US" b="1" dirty="0"/>
              <a:t>Additional Terminological Notes</a:t>
            </a:r>
          </a:p>
        </p:txBody>
      </p:sp>
      <p:sp>
        <p:nvSpPr>
          <p:cNvPr id="3" name="Content Placeholder 2">
            <a:extLst>
              <a:ext uri="{FF2B5EF4-FFF2-40B4-BE49-F238E27FC236}">
                <a16:creationId xmlns:a16="http://schemas.microsoft.com/office/drawing/2014/main" id="{83D4F9A2-92A0-694B-A4AC-AE918FE15F64}"/>
              </a:ext>
            </a:extLst>
          </p:cNvPr>
          <p:cNvSpPr>
            <a:spLocks noGrp="1"/>
          </p:cNvSpPr>
          <p:nvPr>
            <p:ph idx="1"/>
          </p:nvPr>
        </p:nvSpPr>
        <p:spPr>
          <a:xfrm>
            <a:off x="650310" y="1235032"/>
            <a:ext cx="11124156" cy="5622968"/>
          </a:xfrm>
        </p:spPr>
        <p:txBody>
          <a:bodyPr>
            <a:normAutofit fontScale="92500" lnSpcReduction="10000"/>
          </a:bodyPr>
          <a:lstStyle/>
          <a:p>
            <a:r>
              <a:rPr lang="en-US" sz="3200" dirty="0"/>
              <a:t>Other terms used to refer to “voluntary codes and standards”</a:t>
            </a:r>
          </a:p>
          <a:p>
            <a:pPr lvl="1"/>
            <a:r>
              <a:rPr lang="en-US" sz="2800" dirty="0"/>
              <a:t>“private standards” </a:t>
            </a:r>
          </a:p>
          <a:p>
            <a:pPr lvl="1"/>
            <a:r>
              <a:rPr lang="en-US" sz="2800" dirty="0"/>
              <a:t>“nongovernmental standards” </a:t>
            </a:r>
          </a:p>
          <a:p>
            <a:pPr lvl="1"/>
            <a:r>
              <a:rPr lang="en-US" sz="2800" dirty="0"/>
              <a:t>“industry standards” </a:t>
            </a:r>
          </a:p>
          <a:p>
            <a:pPr lvl="1"/>
            <a:r>
              <a:rPr lang="en-US" sz="2800" dirty="0"/>
              <a:t>“voluntary consensus standards” </a:t>
            </a:r>
          </a:p>
          <a:p>
            <a:pPr lvl="1"/>
            <a:r>
              <a:rPr lang="en-US" sz="2800" dirty="0"/>
              <a:t>“consensus standards”</a:t>
            </a:r>
          </a:p>
          <a:p>
            <a:pPr lvl="1"/>
            <a:r>
              <a:rPr lang="en-US" sz="2800" dirty="0"/>
              <a:t>“technical standards”</a:t>
            </a:r>
          </a:p>
          <a:p>
            <a:pPr marL="457200" lvl="1" indent="0">
              <a:buNone/>
            </a:pPr>
            <a:endParaRPr lang="en-US" sz="400" dirty="0"/>
          </a:p>
          <a:p>
            <a:r>
              <a:rPr lang="en-US" sz="3200" dirty="0"/>
              <a:t>Not to be confused with the “rules versus standards” distinction in legal philosophy</a:t>
            </a:r>
          </a:p>
          <a:p>
            <a:pPr lvl="1"/>
            <a:r>
              <a:rPr lang="en-US" sz="2800" dirty="0"/>
              <a:t>“Rules,” in this sense, are precise (“Do not drive more than 55 mph”)</a:t>
            </a:r>
          </a:p>
          <a:p>
            <a:pPr lvl="1"/>
            <a:r>
              <a:rPr lang="en-US" sz="2800" dirty="0"/>
              <a:t>“Standards,” in this sense, are imprecise (“Do not drive at an unreasonable speed”)</a:t>
            </a:r>
          </a:p>
          <a:p>
            <a:pPr lvl="1"/>
            <a:r>
              <a:rPr lang="en-US" sz="2800" dirty="0"/>
              <a:t>The terms used in voluntary codes and standards can be either precise or imprecise</a:t>
            </a:r>
          </a:p>
          <a:p>
            <a:endParaRPr lang="en-US" dirty="0"/>
          </a:p>
        </p:txBody>
      </p:sp>
      <p:sp>
        <p:nvSpPr>
          <p:cNvPr id="4" name="Slide Number Placeholder 3">
            <a:extLst>
              <a:ext uri="{FF2B5EF4-FFF2-40B4-BE49-F238E27FC236}">
                <a16:creationId xmlns:a16="http://schemas.microsoft.com/office/drawing/2014/main" id="{AB4D17FD-A469-224A-9FF9-EB554B2CF299}"/>
              </a:ext>
            </a:extLst>
          </p:cNvPr>
          <p:cNvSpPr>
            <a:spLocks noGrp="1"/>
          </p:cNvSpPr>
          <p:nvPr>
            <p:ph type="sldNum" sz="quarter" idx="12"/>
          </p:nvPr>
        </p:nvSpPr>
        <p:spPr/>
        <p:txBody>
          <a:bodyPr/>
          <a:lstStyle/>
          <a:p>
            <a:fld id="{57096DC1-2A38-1547-977B-DE91802E1FC1}" type="slidenum">
              <a:rPr lang="en-US" smtClean="0"/>
              <a:t>4</a:t>
            </a:fld>
            <a:endParaRPr lang="en-US"/>
          </a:p>
        </p:txBody>
      </p:sp>
    </p:spTree>
    <p:extLst>
      <p:ext uri="{BB962C8B-B14F-4D97-AF65-F5344CB8AC3E}">
        <p14:creationId xmlns:p14="http://schemas.microsoft.com/office/powerpoint/2010/main" val="1453562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1250-599E-764E-A13A-3E16FEA48938}"/>
              </a:ext>
            </a:extLst>
          </p:cNvPr>
          <p:cNvSpPr>
            <a:spLocks noGrp="1"/>
          </p:cNvSpPr>
          <p:nvPr>
            <p:ph type="title"/>
          </p:nvPr>
        </p:nvSpPr>
        <p:spPr>
          <a:xfrm>
            <a:off x="312107" y="136525"/>
            <a:ext cx="10515600" cy="1325563"/>
          </a:xfrm>
        </p:spPr>
        <p:txBody>
          <a:bodyPr/>
          <a:lstStyle/>
          <a:p>
            <a:r>
              <a:rPr lang="en-US" b="1" dirty="0"/>
              <a:t>Standard-Setting Organizations</a:t>
            </a:r>
            <a:endParaRPr lang="en-US" dirty="0"/>
          </a:p>
        </p:txBody>
      </p:sp>
      <p:sp>
        <p:nvSpPr>
          <p:cNvPr id="3" name="Content Placeholder 2">
            <a:extLst>
              <a:ext uri="{FF2B5EF4-FFF2-40B4-BE49-F238E27FC236}">
                <a16:creationId xmlns:a16="http://schemas.microsoft.com/office/drawing/2014/main" id="{B50FF29E-6331-4B4C-8598-0C78F16ECC8A}"/>
              </a:ext>
            </a:extLst>
          </p:cNvPr>
          <p:cNvSpPr>
            <a:spLocks noGrp="1"/>
          </p:cNvSpPr>
          <p:nvPr>
            <p:ph idx="1"/>
          </p:nvPr>
        </p:nvSpPr>
        <p:spPr>
          <a:xfrm>
            <a:off x="367430" y="1237393"/>
            <a:ext cx="11512463" cy="5461999"/>
          </a:xfrm>
        </p:spPr>
        <p:txBody>
          <a:bodyPr>
            <a:normAutofit fontScale="77500" lnSpcReduction="20000"/>
          </a:bodyPr>
          <a:lstStyle/>
          <a:p>
            <a:pPr marL="0" indent="0">
              <a:lnSpc>
                <a:spcPct val="120000"/>
              </a:lnSpc>
              <a:spcBef>
                <a:spcPts val="0"/>
              </a:spcBef>
              <a:buNone/>
            </a:pPr>
            <a:r>
              <a:rPr lang="en-US" sz="3900" dirty="0"/>
              <a:t>There are two main types of organizations involved in setting standards:</a:t>
            </a:r>
          </a:p>
          <a:p>
            <a:pPr marL="0" indent="0">
              <a:lnSpc>
                <a:spcPct val="120000"/>
              </a:lnSpc>
              <a:spcBef>
                <a:spcPts val="0"/>
              </a:spcBef>
              <a:buNone/>
            </a:pPr>
            <a:endParaRPr lang="en-US" sz="800" dirty="0"/>
          </a:p>
          <a:p>
            <a:pPr lvl="1">
              <a:lnSpc>
                <a:spcPct val="120000"/>
              </a:lnSpc>
              <a:spcBef>
                <a:spcPts val="0"/>
              </a:spcBef>
            </a:pPr>
            <a:r>
              <a:rPr lang="en-US" sz="3400" dirty="0"/>
              <a:t>Those that create standards (“standard-setting organizations”), such as:</a:t>
            </a:r>
          </a:p>
          <a:p>
            <a:pPr lvl="2">
              <a:lnSpc>
                <a:spcPct val="120000"/>
              </a:lnSpc>
              <a:spcBef>
                <a:spcPts val="0"/>
              </a:spcBef>
            </a:pPr>
            <a:r>
              <a:rPr lang="en-US" sz="2800" dirty="0"/>
              <a:t>American Society of Heating, Refrigerating and Air-Conditioning Engineers</a:t>
            </a:r>
          </a:p>
          <a:p>
            <a:pPr lvl="2">
              <a:lnSpc>
                <a:spcPct val="120000"/>
              </a:lnSpc>
              <a:spcBef>
                <a:spcPts val="0"/>
              </a:spcBef>
            </a:pPr>
            <a:r>
              <a:rPr lang="en-US" sz="2800" dirty="0"/>
              <a:t>ASTM International</a:t>
            </a:r>
          </a:p>
          <a:p>
            <a:pPr lvl="2">
              <a:lnSpc>
                <a:spcPct val="120000"/>
              </a:lnSpc>
              <a:spcBef>
                <a:spcPts val="0"/>
              </a:spcBef>
            </a:pPr>
            <a:r>
              <a:rPr lang="en-US" sz="2800" dirty="0"/>
              <a:t>International Code Council</a:t>
            </a:r>
          </a:p>
          <a:p>
            <a:pPr lvl="2">
              <a:lnSpc>
                <a:spcPct val="120000"/>
              </a:lnSpc>
              <a:spcBef>
                <a:spcPts val="0"/>
              </a:spcBef>
            </a:pPr>
            <a:r>
              <a:rPr lang="en-US" sz="2800" dirty="0"/>
              <a:t>International Organization of Standardization (ISO)</a:t>
            </a:r>
          </a:p>
          <a:p>
            <a:pPr lvl="2">
              <a:lnSpc>
                <a:spcPct val="120000"/>
              </a:lnSpc>
              <a:spcBef>
                <a:spcPts val="0"/>
              </a:spcBef>
            </a:pPr>
            <a:r>
              <a:rPr lang="en-US" sz="2800" dirty="0"/>
              <a:t>National Fire Protection Association</a:t>
            </a:r>
          </a:p>
          <a:p>
            <a:pPr marL="914400" lvl="2" indent="0">
              <a:lnSpc>
                <a:spcPct val="120000"/>
              </a:lnSpc>
              <a:spcBef>
                <a:spcPts val="0"/>
              </a:spcBef>
              <a:buNone/>
            </a:pPr>
            <a:endParaRPr lang="en-US" sz="1500" dirty="0"/>
          </a:p>
          <a:p>
            <a:pPr lvl="1">
              <a:lnSpc>
                <a:spcPct val="120000"/>
              </a:lnSpc>
              <a:spcBef>
                <a:spcPts val="0"/>
              </a:spcBef>
            </a:pPr>
            <a:r>
              <a:rPr lang="en-US" sz="3400" dirty="0"/>
              <a:t>Those that oversee or accredit standards-setting organizations</a:t>
            </a:r>
          </a:p>
          <a:p>
            <a:pPr lvl="2">
              <a:lnSpc>
                <a:spcPct val="120000"/>
              </a:lnSpc>
              <a:spcBef>
                <a:spcPts val="0"/>
              </a:spcBef>
            </a:pPr>
            <a:r>
              <a:rPr lang="en-US" sz="2800" dirty="0"/>
              <a:t>American National Standards Institute (ANSI) is a nongovernmental organization that provides standards for standards development and accredits standard-setting organizations)</a:t>
            </a:r>
          </a:p>
          <a:p>
            <a:pPr lvl="2">
              <a:lnSpc>
                <a:spcPct val="120000"/>
              </a:lnSpc>
              <a:spcBef>
                <a:spcPts val="0"/>
              </a:spcBef>
            </a:pPr>
            <a:r>
              <a:rPr lang="en-US" sz="2800" dirty="0"/>
              <a:t>Several key federal agencies monitor or interact with standard setting, such as the National Institute of Standards and Technology (NIST), Office of Management and Budget (OMB), and Office of the Federal Register (OFR)</a:t>
            </a:r>
          </a:p>
        </p:txBody>
      </p:sp>
      <p:sp>
        <p:nvSpPr>
          <p:cNvPr id="4" name="Slide Number Placeholder 3">
            <a:extLst>
              <a:ext uri="{FF2B5EF4-FFF2-40B4-BE49-F238E27FC236}">
                <a16:creationId xmlns:a16="http://schemas.microsoft.com/office/drawing/2014/main" id="{27308A79-1A94-5244-B05E-FD277E40A60B}"/>
              </a:ext>
            </a:extLst>
          </p:cNvPr>
          <p:cNvSpPr>
            <a:spLocks noGrp="1"/>
          </p:cNvSpPr>
          <p:nvPr>
            <p:ph type="sldNum" sz="quarter" idx="12"/>
          </p:nvPr>
        </p:nvSpPr>
        <p:spPr/>
        <p:txBody>
          <a:bodyPr/>
          <a:lstStyle/>
          <a:p>
            <a:fld id="{57096DC1-2A38-1547-977B-DE91802E1FC1}" type="slidenum">
              <a:rPr lang="en-US" smtClean="0"/>
              <a:t>5</a:t>
            </a:fld>
            <a:endParaRPr lang="en-US"/>
          </a:p>
        </p:txBody>
      </p:sp>
    </p:spTree>
    <p:extLst>
      <p:ext uri="{BB962C8B-B14F-4D97-AF65-F5344CB8AC3E}">
        <p14:creationId xmlns:p14="http://schemas.microsoft.com/office/powerpoint/2010/main" val="2916088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9581" y="0"/>
            <a:ext cx="10515600" cy="1325563"/>
          </a:xfrm>
        </p:spPr>
        <p:txBody>
          <a:bodyPr>
            <a:normAutofit fontScale="90000"/>
          </a:bodyPr>
          <a:lstStyle/>
          <a:p>
            <a:pPr>
              <a:lnSpc>
                <a:spcPct val="120000"/>
              </a:lnSpc>
              <a:spcBef>
                <a:spcPts val="0"/>
              </a:spcBef>
            </a:pPr>
            <a:r>
              <a:rPr lang="en-US" b="1" dirty="0"/>
              <a:t>How Voluntary Codes and Standards are Made</a:t>
            </a:r>
          </a:p>
        </p:txBody>
      </p:sp>
      <p:sp>
        <p:nvSpPr>
          <p:cNvPr id="3" name="Content Placeholder 2"/>
          <p:cNvSpPr>
            <a:spLocks noGrp="1"/>
          </p:cNvSpPr>
          <p:nvPr>
            <p:ph idx="1"/>
          </p:nvPr>
        </p:nvSpPr>
        <p:spPr>
          <a:xfrm>
            <a:off x="204168" y="1155061"/>
            <a:ext cx="11783664" cy="5566414"/>
          </a:xfrm>
        </p:spPr>
        <p:txBody>
          <a:bodyPr>
            <a:normAutofit fontScale="92500" lnSpcReduction="10000"/>
          </a:bodyPr>
          <a:lstStyle/>
          <a:p>
            <a:pPr lvl="1">
              <a:lnSpc>
                <a:spcPct val="100000"/>
              </a:lnSpc>
              <a:spcBef>
                <a:spcPts val="0"/>
              </a:spcBef>
            </a:pPr>
            <a:r>
              <a:rPr lang="en-US" sz="3000" dirty="0"/>
              <a:t>Process of standard-setting relies on committees engaged in consensus-based decision-making </a:t>
            </a:r>
          </a:p>
          <a:p>
            <a:pPr lvl="1">
              <a:lnSpc>
                <a:spcPct val="100000"/>
              </a:lnSpc>
              <a:spcBef>
                <a:spcPts val="600"/>
              </a:spcBef>
            </a:pPr>
            <a:r>
              <a:rPr lang="en-US" sz="3000" dirty="0"/>
              <a:t>ANSI has established “essential” procedures for standard setting</a:t>
            </a:r>
          </a:p>
          <a:p>
            <a:pPr lvl="1">
              <a:lnSpc>
                <a:spcPct val="100000"/>
              </a:lnSpc>
              <a:spcBef>
                <a:spcPts val="600"/>
              </a:spcBef>
            </a:pPr>
            <a:r>
              <a:rPr lang="en-US" sz="3000" dirty="0"/>
              <a:t>Generally the standard-setting process involves:</a:t>
            </a:r>
          </a:p>
          <a:p>
            <a:pPr lvl="2">
              <a:lnSpc>
                <a:spcPct val="110000"/>
              </a:lnSpc>
              <a:spcBef>
                <a:spcPts val="0"/>
              </a:spcBef>
            </a:pPr>
            <a:r>
              <a:rPr lang="en-US" sz="2600" dirty="0"/>
              <a:t>Identification of stakeholders and formation a consensus body/committee</a:t>
            </a:r>
          </a:p>
          <a:p>
            <a:pPr lvl="2">
              <a:lnSpc>
                <a:spcPct val="110000"/>
              </a:lnSpc>
              <a:spcBef>
                <a:spcPts val="0"/>
              </a:spcBef>
            </a:pPr>
            <a:r>
              <a:rPr lang="en-US" sz="2600" dirty="0"/>
              <a:t>Publication of proposed standards for review</a:t>
            </a:r>
          </a:p>
          <a:p>
            <a:pPr lvl="2">
              <a:lnSpc>
                <a:spcPct val="110000"/>
              </a:lnSpc>
              <a:spcBef>
                <a:spcPts val="0"/>
              </a:spcBef>
            </a:pPr>
            <a:r>
              <a:rPr lang="en-US" sz="2600" dirty="0"/>
              <a:t>Consensus decision-making (usually not unanimity)</a:t>
            </a:r>
          </a:p>
          <a:p>
            <a:pPr lvl="2">
              <a:lnSpc>
                <a:spcPct val="110000"/>
              </a:lnSpc>
              <a:spcBef>
                <a:spcPts val="0"/>
              </a:spcBef>
            </a:pPr>
            <a:r>
              <a:rPr lang="en-US" sz="2600" dirty="0"/>
              <a:t>Internal levels of review </a:t>
            </a:r>
          </a:p>
          <a:p>
            <a:pPr lvl="2">
              <a:lnSpc>
                <a:spcPct val="110000"/>
              </a:lnSpc>
              <a:spcBef>
                <a:spcPts val="0"/>
              </a:spcBef>
            </a:pPr>
            <a:r>
              <a:rPr lang="en-US" sz="2600" dirty="0"/>
              <a:t>Internal appeals process</a:t>
            </a:r>
          </a:p>
          <a:p>
            <a:pPr lvl="2">
              <a:lnSpc>
                <a:spcPct val="110000"/>
              </a:lnSpc>
              <a:spcBef>
                <a:spcPts val="0"/>
              </a:spcBef>
            </a:pPr>
            <a:endParaRPr lang="en-US" sz="1000" dirty="0"/>
          </a:p>
          <a:p>
            <a:pPr marL="746125" lvl="2" indent="-211138">
              <a:lnSpc>
                <a:spcPct val="110000"/>
              </a:lnSpc>
              <a:spcBef>
                <a:spcPts val="0"/>
              </a:spcBef>
            </a:pPr>
            <a:r>
              <a:rPr lang="en-US" sz="3000" dirty="0"/>
              <a:t>Key decision-makers are experts, industry staff, and other interested persons</a:t>
            </a:r>
          </a:p>
          <a:p>
            <a:pPr marL="746125" lvl="2" indent="-211138">
              <a:lnSpc>
                <a:spcPct val="110000"/>
              </a:lnSpc>
              <a:spcBef>
                <a:spcPts val="600"/>
              </a:spcBef>
            </a:pPr>
            <a:r>
              <a:rPr lang="en-US" sz="3000" dirty="0"/>
              <a:t>Some standard-setting organizations will involve representatives from  government as well as industry</a:t>
            </a:r>
          </a:p>
          <a:p>
            <a:pPr lvl="2">
              <a:lnSpc>
                <a:spcPct val="110000"/>
              </a:lnSpc>
              <a:spcBef>
                <a:spcPts val="0"/>
              </a:spcBef>
            </a:pPr>
            <a:endParaRPr lang="en-US" sz="2600" dirty="0"/>
          </a:p>
        </p:txBody>
      </p:sp>
      <p:sp>
        <p:nvSpPr>
          <p:cNvPr id="4" name="Slide Number Placeholder 3">
            <a:extLst>
              <a:ext uri="{FF2B5EF4-FFF2-40B4-BE49-F238E27FC236}">
                <a16:creationId xmlns:a16="http://schemas.microsoft.com/office/drawing/2014/main" id="{44D0CBB8-AB37-544E-AED5-6CDD735F5DD6}"/>
              </a:ext>
            </a:extLst>
          </p:cNvPr>
          <p:cNvSpPr>
            <a:spLocks noGrp="1"/>
          </p:cNvSpPr>
          <p:nvPr>
            <p:ph type="sldNum" sz="quarter" idx="12"/>
          </p:nvPr>
        </p:nvSpPr>
        <p:spPr/>
        <p:txBody>
          <a:bodyPr/>
          <a:lstStyle/>
          <a:p>
            <a:fld id="{57096DC1-2A38-1547-977B-DE91802E1FC1}" type="slidenum">
              <a:rPr lang="en-US" smtClean="0"/>
              <a:t>6</a:t>
            </a:fld>
            <a:endParaRPr lang="en-US"/>
          </a:p>
        </p:txBody>
      </p:sp>
    </p:spTree>
    <p:extLst>
      <p:ext uri="{BB962C8B-B14F-4D97-AF65-F5344CB8AC3E}">
        <p14:creationId xmlns:p14="http://schemas.microsoft.com/office/powerpoint/2010/main" val="1977143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069" y="71509"/>
            <a:ext cx="11353801" cy="1325563"/>
          </a:xfrm>
        </p:spPr>
        <p:txBody>
          <a:bodyPr>
            <a:normAutofit/>
          </a:bodyPr>
          <a:lstStyle/>
          <a:p>
            <a:pPr>
              <a:lnSpc>
                <a:spcPct val="120000"/>
              </a:lnSpc>
              <a:spcBef>
                <a:spcPts val="0"/>
              </a:spcBef>
            </a:pPr>
            <a:r>
              <a:rPr lang="en-US" b="1" dirty="0"/>
              <a:t>ANSI’s “essential” procedures for standard-setting</a:t>
            </a:r>
          </a:p>
        </p:txBody>
      </p:sp>
      <p:sp>
        <p:nvSpPr>
          <p:cNvPr id="3" name="Content Placeholder 2"/>
          <p:cNvSpPr>
            <a:spLocks noGrp="1"/>
          </p:cNvSpPr>
          <p:nvPr>
            <p:ph idx="1"/>
          </p:nvPr>
        </p:nvSpPr>
        <p:spPr>
          <a:xfrm>
            <a:off x="-276617" y="1397072"/>
            <a:ext cx="12247747" cy="5167309"/>
          </a:xfrm>
        </p:spPr>
        <p:txBody>
          <a:bodyPr>
            <a:normAutofit/>
          </a:bodyPr>
          <a:lstStyle/>
          <a:p>
            <a:pPr marL="1428750" lvl="2" indent="-514350">
              <a:lnSpc>
                <a:spcPct val="110000"/>
              </a:lnSpc>
              <a:spcBef>
                <a:spcPts val="0"/>
              </a:spcBef>
              <a:buFont typeface="+mj-lt"/>
              <a:buAutoNum type="arabicPeriod"/>
            </a:pPr>
            <a:r>
              <a:rPr lang="en-US" sz="2700" dirty="0"/>
              <a:t>Openness, such that “materially interested” parties may participate, although a fee may be charged</a:t>
            </a:r>
          </a:p>
          <a:p>
            <a:pPr marL="1428750" lvl="2" indent="-514350">
              <a:lnSpc>
                <a:spcPct val="110000"/>
              </a:lnSpc>
              <a:spcBef>
                <a:spcPts val="0"/>
              </a:spcBef>
              <a:buFont typeface="+mj-lt"/>
              <a:buAutoNum type="arabicPeriod"/>
            </a:pPr>
            <a:r>
              <a:rPr lang="en-US" sz="2700" dirty="0"/>
              <a:t>“Lack of dominance”, to ensure consideration of multiple viewpoints</a:t>
            </a:r>
          </a:p>
          <a:p>
            <a:pPr marL="1428750" lvl="2" indent="-514350">
              <a:lnSpc>
                <a:spcPct val="110000"/>
              </a:lnSpc>
              <a:spcBef>
                <a:spcPts val="0"/>
              </a:spcBef>
              <a:buFont typeface="+mj-lt"/>
              <a:buAutoNum type="arabicPeriod"/>
            </a:pPr>
            <a:r>
              <a:rPr lang="en-US" sz="2700" dirty="0"/>
              <a:t>A balance of interested parties</a:t>
            </a:r>
          </a:p>
          <a:p>
            <a:pPr marL="1428750" lvl="2" indent="-514350">
              <a:lnSpc>
                <a:spcPct val="110000"/>
              </a:lnSpc>
              <a:spcBef>
                <a:spcPts val="0"/>
              </a:spcBef>
              <a:buFont typeface="+mj-lt"/>
              <a:buAutoNum type="arabicPeriod"/>
            </a:pPr>
            <a:r>
              <a:rPr lang="en-US" sz="2700" dirty="0"/>
              <a:t>Coordination and efforts to resolve conflicts </a:t>
            </a:r>
          </a:p>
          <a:p>
            <a:pPr marL="1428750" lvl="2" indent="-514350">
              <a:lnSpc>
                <a:spcPct val="110000"/>
              </a:lnSpc>
              <a:spcBef>
                <a:spcPts val="0"/>
              </a:spcBef>
              <a:buFont typeface="+mj-lt"/>
              <a:buAutoNum type="arabicPeriod"/>
            </a:pPr>
            <a:r>
              <a:rPr lang="en-US" sz="2700" dirty="0"/>
              <a:t>“Notification of standards activity” to inform interested parties </a:t>
            </a:r>
          </a:p>
          <a:p>
            <a:pPr marL="1428750" lvl="2" indent="-514350">
              <a:lnSpc>
                <a:spcPct val="110000"/>
              </a:lnSpc>
              <a:spcBef>
                <a:spcPts val="0"/>
              </a:spcBef>
              <a:buFont typeface="+mj-lt"/>
              <a:buAutoNum type="arabicPeriod"/>
            </a:pPr>
            <a:r>
              <a:rPr lang="en-US" sz="2700" dirty="0"/>
              <a:t>Consideration to all written viewpoints submitted</a:t>
            </a:r>
          </a:p>
          <a:p>
            <a:pPr marL="1428750" lvl="2" indent="-514350">
              <a:lnSpc>
                <a:spcPct val="110000"/>
              </a:lnSpc>
              <a:spcBef>
                <a:spcPts val="0"/>
              </a:spcBef>
              <a:buFont typeface="+mj-lt"/>
              <a:buAutoNum type="arabicPeriod"/>
            </a:pPr>
            <a:r>
              <a:rPr lang="en-US" sz="2700" dirty="0"/>
              <a:t>Consensus voting (although not necessarily unanimity)</a:t>
            </a:r>
          </a:p>
          <a:p>
            <a:pPr marL="1428750" lvl="2" indent="-514350">
              <a:lnSpc>
                <a:spcPct val="110000"/>
              </a:lnSpc>
              <a:spcBef>
                <a:spcPts val="0"/>
              </a:spcBef>
              <a:buFont typeface="+mj-lt"/>
              <a:buAutoNum type="arabicPeriod"/>
            </a:pPr>
            <a:r>
              <a:rPr lang="en-US" sz="2700" dirty="0"/>
              <a:t>“Realistic and readily available” appeals procedures</a:t>
            </a:r>
          </a:p>
          <a:p>
            <a:pPr marL="1428750" lvl="2" indent="-514350">
              <a:lnSpc>
                <a:spcPct val="110000"/>
              </a:lnSpc>
              <a:spcBef>
                <a:spcPts val="0"/>
              </a:spcBef>
              <a:buFont typeface="+mj-lt"/>
              <a:buAutoNum type="arabicPeriod"/>
            </a:pPr>
            <a:r>
              <a:rPr lang="en-US" sz="2700" dirty="0"/>
              <a:t>Use of written and available procedures</a:t>
            </a:r>
          </a:p>
          <a:p>
            <a:pPr marL="1428750" lvl="2" indent="-514350">
              <a:lnSpc>
                <a:spcPct val="110000"/>
              </a:lnSpc>
              <a:spcBef>
                <a:spcPts val="0"/>
              </a:spcBef>
              <a:buFont typeface="+mj-lt"/>
              <a:buAutoNum type="arabicPeriod"/>
            </a:pPr>
            <a:r>
              <a:rPr lang="en-US" sz="2700" dirty="0"/>
              <a:t>Compliance with other ANSI policies and procedures</a:t>
            </a:r>
          </a:p>
        </p:txBody>
      </p:sp>
      <p:sp>
        <p:nvSpPr>
          <p:cNvPr id="4" name="Slide Number Placeholder 3">
            <a:extLst>
              <a:ext uri="{FF2B5EF4-FFF2-40B4-BE49-F238E27FC236}">
                <a16:creationId xmlns:a16="http://schemas.microsoft.com/office/drawing/2014/main" id="{44D0CBB8-AB37-544E-AED5-6CDD735F5DD6}"/>
              </a:ext>
            </a:extLst>
          </p:cNvPr>
          <p:cNvSpPr>
            <a:spLocks noGrp="1"/>
          </p:cNvSpPr>
          <p:nvPr>
            <p:ph type="sldNum" sz="quarter" idx="12"/>
          </p:nvPr>
        </p:nvSpPr>
        <p:spPr/>
        <p:txBody>
          <a:bodyPr/>
          <a:lstStyle/>
          <a:p>
            <a:fld id="{57096DC1-2A38-1547-977B-DE91802E1FC1}" type="slidenum">
              <a:rPr lang="en-US" smtClean="0"/>
              <a:t>7</a:t>
            </a:fld>
            <a:endParaRPr lang="en-US"/>
          </a:p>
        </p:txBody>
      </p:sp>
    </p:spTree>
    <p:extLst>
      <p:ext uri="{BB962C8B-B14F-4D97-AF65-F5344CB8AC3E}">
        <p14:creationId xmlns:p14="http://schemas.microsoft.com/office/powerpoint/2010/main" val="683363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800" y="293952"/>
            <a:ext cx="10801350" cy="1163913"/>
          </a:xfrm>
        </p:spPr>
        <p:txBody>
          <a:bodyPr>
            <a:normAutofit/>
          </a:bodyPr>
          <a:lstStyle/>
          <a:p>
            <a:pPr lvl="0"/>
            <a:r>
              <a:rPr lang="en-US" b="1" dirty="0"/>
              <a:t>Voluntary Codes and Standards and the Law</a:t>
            </a:r>
          </a:p>
        </p:txBody>
      </p:sp>
      <p:sp>
        <p:nvSpPr>
          <p:cNvPr id="3" name="Content Placeholder 2"/>
          <p:cNvSpPr>
            <a:spLocks noGrp="1"/>
          </p:cNvSpPr>
          <p:nvPr>
            <p:ph idx="1"/>
          </p:nvPr>
        </p:nvSpPr>
        <p:spPr>
          <a:xfrm>
            <a:off x="558800" y="1204929"/>
            <a:ext cx="11579573" cy="5404358"/>
          </a:xfrm>
        </p:spPr>
        <p:txBody>
          <a:bodyPr>
            <a:noAutofit/>
          </a:bodyPr>
          <a:lstStyle/>
          <a:p>
            <a:pPr marL="0" lvl="0" indent="0">
              <a:lnSpc>
                <a:spcPct val="100000"/>
              </a:lnSpc>
              <a:buNone/>
              <a:tabLst>
                <a:tab pos="2165350" algn="l"/>
              </a:tabLst>
            </a:pPr>
            <a:r>
              <a:rPr lang="en-US" sz="3000" dirty="0"/>
              <a:t>Torts</a:t>
            </a:r>
          </a:p>
          <a:p>
            <a:pPr>
              <a:lnSpc>
                <a:spcPct val="100000"/>
              </a:lnSpc>
              <a:tabLst>
                <a:tab pos="2165350" algn="l"/>
              </a:tabLst>
            </a:pPr>
            <a:r>
              <a:rPr lang="en-US" sz="2200" dirty="0"/>
              <a:t>Voluntary codes and standards can sometimes define a standard of care</a:t>
            </a:r>
          </a:p>
          <a:p>
            <a:pPr>
              <a:lnSpc>
                <a:spcPct val="100000"/>
              </a:lnSpc>
              <a:tabLst>
                <a:tab pos="2165350" algn="l"/>
              </a:tabLst>
            </a:pPr>
            <a:r>
              <a:rPr lang="en-US" sz="2200" dirty="0"/>
              <a:t>A manufacturer’s conformity with a voluntary code or standard may offer it a defense to products liability claims</a:t>
            </a:r>
          </a:p>
          <a:p>
            <a:pPr marL="0" indent="0">
              <a:lnSpc>
                <a:spcPct val="100000"/>
              </a:lnSpc>
              <a:buNone/>
              <a:tabLst>
                <a:tab pos="2165350" algn="l"/>
              </a:tabLst>
            </a:pPr>
            <a:r>
              <a:rPr lang="en-US" sz="3000" dirty="0"/>
              <a:t>Property</a:t>
            </a:r>
          </a:p>
          <a:p>
            <a:pPr>
              <a:lnSpc>
                <a:spcPct val="100000"/>
              </a:lnSpc>
              <a:tabLst>
                <a:tab pos="2165350" algn="l"/>
              </a:tabLst>
            </a:pPr>
            <a:r>
              <a:rPr lang="en-US" sz="2200" dirty="0"/>
              <a:t>Standards may necessitate that businesses to use specific patented technology, known as a standard-essential patent</a:t>
            </a:r>
          </a:p>
          <a:p>
            <a:pPr>
              <a:lnSpc>
                <a:spcPct val="100000"/>
              </a:lnSpc>
              <a:tabLst>
                <a:tab pos="2165350" algn="l"/>
              </a:tabLst>
            </a:pPr>
            <a:r>
              <a:rPr lang="en-US" sz="2200" dirty="0"/>
              <a:t> Under ANSI’s Patent Policy and rules of standard-setting organizations, the owner of a standard-essential patent must license its patent on fair, reasonable, and non-discriminatory (FRAND) terms</a:t>
            </a:r>
          </a:p>
          <a:p>
            <a:pPr marL="0" indent="0">
              <a:lnSpc>
                <a:spcPct val="100000"/>
              </a:lnSpc>
              <a:buNone/>
              <a:tabLst>
                <a:tab pos="2165350" algn="l"/>
              </a:tabLst>
            </a:pPr>
            <a:r>
              <a:rPr lang="en-US" sz="3000" dirty="0"/>
              <a:t>Contracts</a:t>
            </a:r>
            <a:endParaRPr lang="en-US" sz="3000" i="1" dirty="0"/>
          </a:p>
          <a:p>
            <a:pPr>
              <a:lnSpc>
                <a:spcPct val="100000"/>
              </a:lnSpc>
              <a:tabLst>
                <a:tab pos="2165350" algn="l"/>
              </a:tabLst>
            </a:pPr>
            <a:r>
              <a:rPr lang="en-US" sz="2200" dirty="0"/>
              <a:t>Voluntary codes and standards can be used to define terms in a contract, such as defining the performance of a product</a:t>
            </a:r>
          </a:p>
        </p:txBody>
      </p:sp>
      <p:sp>
        <p:nvSpPr>
          <p:cNvPr id="4" name="Slide Number Placeholder 3">
            <a:extLst>
              <a:ext uri="{FF2B5EF4-FFF2-40B4-BE49-F238E27FC236}">
                <a16:creationId xmlns:a16="http://schemas.microsoft.com/office/drawing/2014/main" id="{164344CD-6065-7B40-BEEE-DFAABEEF8914}"/>
              </a:ext>
            </a:extLst>
          </p:cNvPr>
          <p:cNvSpPr>
            <a:spLocks noGrp="1"/>
          </p:cNvSpPr>
          <p:nvPr>
            <p:ph type="sldNum" sz="quarter" idx="12"/>
          </p:nvPr>
        </p:nvSpPr>
        <p:spPr/>
        <p:txBody>
          <a:bodyPr/>
          <a:lstStyle/>
          <a:p>
            <a:fld id="{57096DC1-2A38-1547-977B-DE91802E1FC1}" type="slidenum">
              <a:rPr lang="en-US" smtClean="0"/>
              <a:t>8</a:t>
            </a:fld>
            <a:endParaRPr lang="en-US"/>
          </a:p>
        </p:txBody>
      </p:sp>
    </p:spTree>
    <p:extLst>
      <p:ext uri="{BB962C8B-B14F-4D97-AF65-F5344CB8AC3E}">
        <p14:creationId xmlns:p14="http://schemas.microsoft.com/office/powerpoint/2010/main" val="8542518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12773</TotalTime>
  <Words>1351</Words>
  <Application>Microsoft Macintosh PowerPoint</Application>
  <PresentationFormat>Widescreen</PresentationFormat>
  <Paragraphs>144</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Helvetica</vt:lpstr>
      <vt:lpstr>Times New Roman</vt:lpstr>
      <vt:lpstr>Office Theme</vt:lpstr>
      <vt:lpstr>Voluntary Codes and Standards</vt:lpstr>
      <vt:lpstr>Overview of Voluntary Codes and Standards </vt:lpstr>
      <vt:lpstr>PowerPoint Presentation</vt:lpstr>
      <vt:lpstr>Defining Voluntary Codes and Standards</vt:lpstr>
      <vt:lpstr>Additional Terminological Notes</vt:lpstr>
      <vt:lpstr>Standard-Setting Organizations</vt:lpstr>
      <vt:lpstr>How Voluntary Codes and Standards are Made</vt:lpstr>
      <vt:lpstr>ANSI’s “essential” procedures for standard-setting</vt:lpstr>
      <vt:lpstr>Voluntary Codes and Standards and the Law</vt:lpstr>
      <vt:lpstr>Voluntary Codes and Standards and the Law, cont’d.</vt:lpstr>
      <vt:lpstr>U.S. Federal Law Supports Voluntary Codes and Standards</vt:lpstr>
      <vt:lpstr>The Incorporation by Reference Debate</vt:lpstr>
      <vt:lpstr>Potential Advantages and Disadvantages of Voluntary Codes and Standards as a Governance Tool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Cary Coglianese</dc:creator>
  <cp:lastModifiedBy>Microsoft Office User</cp:lastModifiedBy>
  <cp:revision>38</cp:revision>
  <cp:lastPrinted>2018-03-03T21:10:11Z</cp:lastPrinted>
  <dcterms:created xsi:type="dcterms:W3CDTF">2018-02-21T11:54:20Z</dcterms:created>
  <dcterms:modified xsi:type="dcterms:W3CDTF">2022-08-21T18:17:43Z</dcterms:modified>
</cp:coreProperties>
</file>