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handoutMasterIdLst>
    <p:handoutMasterId r:id="rId17"/>
  </p:handoutMasterIdLst>
  <p:sldIdLst>
    <p:sldId id="272" r:id="rId2"/>
    <p:sldId id="268" r:id="rId3"/>
    <p:sldId id="269" r:id="rId4"/>
    <p:sldId id="259" r:id="rId5"/>
    <p:sldId id="270" r:id="rId6"/>
    <p:sldId id="261" r:id="rId7"/>
    <p:sldId id="260" r:id="rId8"/>
    <p:sldId id="265" r:id="rId9"/>
    <p:sldId id="271" r:id="rId10"/>
    <p:sldId id="267" r:id="rId11"/>
    <p:sldId id="262" r:id="rId12"/>
    <p:sldId id="264" r:id="rId13"/>
    <p:sldId id="263" r:id="rId14"/>
    <p:sldId id="266"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y Coglianese" initials="CC" lastIdx="4" clrIdx="0">
    <p:extLst>
      <p:ext uri="{19B8F6BF-5375-455C-9EA6-DF929625EA0E}">
        <p15:presenceInfo xmlns:p15="http://schemas.microsoft.com/office/powerpoint/2012/main" userId="7a231c7b-53e0-460b-9b81-2b0f582b76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autoAdjust="0"/>
    <p:restoredTop sz="94737"/>
  </p:normalViewPr>
  <p:slideViewPr>
    <p:cSldViewPr snapToGrid="0">
      <p:cViewPr varScale="1">
        <p:scale>
          <a:sx n="92" d="100"/>
          <a:sy n="92" d="100"/>
        </p:scale>
        <p:origin x="18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C052127-8A97-41A9-99B1-CF49D40245D0}" type="datetimeFigureOut">
              <a:rPr lang="en-US" smtClean="0"/>
              <a:t>8/21/22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4C1754D-00B0-42F8-AF71-E944EE10258E}" type="slidenum">
              <a:rPr lang="en-US" smtClean="0"/>
              <a:t>‹#›</a:t>
            </a:fld>
            <a:endParaRPr lang="en-US"/>
          </a:p>
        </p:txBody>
      </p:sp>
    </p:spTree>
    <p:extLst>
      <p:ext uri="{BB962C8B-B14F-4D97-AF65-F5344CB8AC3E}">
        <p14:creationId xmlns:p14="http://schemas.microsoft.com/office/powerpoint/2010/main" val="178737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6EEB5DB-4BC9-4526-889D-8D43D3490354}" type="datetimeFigureOut">
              <a:rPr lang="en-US" smtClean="0"/>
              <a:t>8/21/22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54C25D-57B1-4DCD-853C-ED92AEDC6012}" type="slidenum">
              <a:rPr lang="en-US" smtClean="0"/>
              <a:t>‹#›</a:t>
            </a:fld>
            <a:endParaRPr lang="en-US" dirty="0"/>
          </a:p>
        </p:txBody>
      </p:sp>
    </p:spTree>
    <p:extLst>
      <p:ext uri="{BB962C8B-B14F-4D97-AF65-F5344CB8AC3E}">
        <p14:creationId xmlns:p14="http://schemas.microsoft.com/office/powerpoint/2010/main" val="1653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6</a:t>
            </a:fld>
            <a:endParaRPr lang="en-US" dirty="0"/>
          </a:p>
        </p:txBody>
      </p:sp>
    </p:spTree>
    <p:extLst>
      <p:ext uri="{BB962C8B-B14F-4D97-AF65-F5344CB8AC3E}">
        <p14:creationId xmlns:p14="http://schemas.microsoft.com/office/powerpoint/2010/main" val="1198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OLC Opinion:</a:t>
            </a:r>
            <a:r>
              <a:rPr lang="en-US" baseline="0" dirty="0"/>
              <a:t> https://www.justice.gov/sites/default/files/olc/opinions/1999/04/31/op-olc-v023-p0087.pdf. </a:t>
            </a:r>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7</a:t>
            </a:fld>
            <a:endParaRPr lang="en-US" dirty="0"/>
          </a:p>
        </p:txBody>
      </p:sp>
    </p:spTree>
    <p:extLst>
      <p:ext uri="{BB962C8B-B14F-4D97-AF65-F5344CB8AC3E}">
        <p14:creationId xmlns:p14="http://schemas.microsoft.com/office/powerpoint/2010/main" val="266072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a:t>
            </a:r>
            <a:r>
              <a:rPr lang="en-US" baseline="0" dirty="0"/>
              <a:t> picture in the top left is of Carl Malamud standing next to the packed boxes of standards he sent to a handful of administrative agencies and SSOs.  The image on the right is one of the transmittal letters, in this case the one included in the box addressed to ACUS.  The image on the bottom left is of some of the pictures and stamps included in and on the boxes.  These images come from the resources available through Boing Boing’s story on the subject:” http://</a:t>
            </a:r>
            <a:r>
              <a:rPr lang="en-US" baseline="0" dirty="0" err="1"/>
              <a:t>boingboing.net</a:t>
            </a:r>
            <a:r>
              <a:rPr lang="en-US" baseline="0" dirty="0"/>
              <a:t>/2012/03/19/liberating-</a:t>
            </a:r>
            <a:r>
              <a:rPr lang="en-US" baseline="0" dirty="0" err="1"/>
              <a:t>americas</a:t>
            </a:r>
            <a:r>
              <a:rPr lang="en-US" baseline="0" dirty="0"/>
              <a:t>-</a:t>
            </a:r>
            <a:r>
              <a:rPr lang="en-US" baseline="0" dirty="0" err="1"/>
              <a:t>secret.html</a:t>
            </a:r>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8</a:t>
            </a:fld>
            <a:endParaRPr lang="en-US" dirty="0"/>
          </a:p>
        </p:txBody>
      </p:sp>
    </p:spTree>
    <p:extLst>
      <p:ext uri="{BB962C8B-B14F-4D97-AF65-F5344CB8AC3E}">
        <p14:creationId xmlns:p14="http://schemas.microsoft.com/office/powerpoint/2010/main" val="208884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John</a:t>
            </a:r>
            <a:r>
              <a:rPr lang="en-US" baseline="0" dirty="0"/>
              <a:t> Cooney, t</a:t>
            </a:r>
            <a:r>
              <a:rPr lang="en-US" dirty="0"/>
              <a:t>he then-chair</a:t>
            </a:r>
            <a:r>
              <a:rPr lang="en-US" baseline="0" dirty="0"/>
              <a:t> of the ACUS Committee on Administration and Management, which prepared Recommendation 2011-5, </a:t>
            </a:r>
            <a:r>
              <a:rPr lang="en-US" i="1" baseline="0" dirty="0"/>
              <a:t>Incorporation by Reference</a:t>
            </a:r>
            <a:r>
              <a:rPr lang="en-US" i="0" baseline="0" dirty="0"/>
              <a:t>, described the public access issue as a “wicked question” because each of the apparent answers appears to involve a significant cost to a valuable interest. </a:t>
            </a:r>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9</a:t>
            </a:fld>
            <a:endParaRPr lang="en-US" dirty="0"/>
          </a:p>
        </p:txBody>
      </p:sp>
    </p:spTree>
    <p:extLst>
      <p:ext uri="{BB962C8B-B14F-4D97-AF65-F5344CB8AC3E}">
        <p14:creationId xmlns:p14="http://schemas.microsoft.com/office/powerpoint/2010/main" val="122743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In the Circular,</a:t>
            </a:r>
            <a:r>
              <a:rPr lang="en-US" baseline="0" dirty="0"/>
              <a:t> consider the relevance of the definitions of standards (Section 5), the discussion of “use” (Section 6), and the provisions related to agency participation in VCS bodies (Section 7).  These seem more relevant for incorporating agencies, but may also change the calculus for OFR.</a:t>
            </a:r>
            <a:endParaRPr lang="en-US" dirty="0"/>
          </a:p>
        </p:txBody>
      </p:sp>
      <p:sp>
        <p:nvSpPr>
          <p:cNvPr id="4" name="Slide Number Placeholder 3"/>
          <p:cNvSpPr>
            <a:spLocks noGrp="1"/>
          </p:cNvSpPr>
          <p:nvPr>
            <p:ph type="sldNum" sz="quarter" idx="10"/>
          </p:nvPr>
        </p:nvSpPr>
        <p:spPr/>
        <p:txBody>
          <a:bodyPr/>
          <a:lstStyle/>
          <a:p>
            <a:fld id="{3354C25D-57B1-4DCD-853C-ED92AEDC6012}" type="slidenum">
              <a:rPr lang="en-US" smtClean="0"/>
              <a:t>13</a:t>
            </a:fld>
            <a:endParaRPr lang="en-US" dirty="0"/>
          </a:p>
        </p:txBody>
      </p:sp>
    </p:spTree>
    <p:extLst>
      <p:ext uri="{BB962C8B-B14F-4D97-AF65-F5344CB8AC3E}">
        <p14:creationId xmlns:p14="http://schemas.microsoft.com/office/powerpoint/2010/main" val="263064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New Circular: https://www.whitehouse.gov/sites/default/files/omb/inforeg/revised_circular_a-119_as_of_1_22.pdf</a:t>
            </a:r>
          </a:p>
        </p:txBody>
      </p:sp>
      <p:sp>
        <p:nvSpPr>
          <p:cNvPr id="4" name="Slide Number Placeholder 3"/>
          <p:cNvSpPr>
            <a:spLocks noGrp="1"/>
          </p:cNvSpPr>
          <p:nvPr>
            <p:ph type="sldNum" sz="quarter" idx="10"/>
          </p:nvPr>
        </p:nvSpPr>
        <p:spPr/>
        <p:txBody>
          <a:bodyPr/>
          <a:lstStyle/>
          <a:p>
            <a:fld id="{3354C25D-57B1-4DCD-853C-ED92AEDC6012}" type="slidenum">
              <a:rPr lang="en-US" smtClean="0"/>
              <a:t>14</a:t>
            </a:fld>
            <a:endParaRPr lang="en-US" dirty="0"/>
          </a:p>
        </p:txBody>
      </p:sp>
    </p:spTree>
    <p:extLst>
      <p:ext uri="{BB962C8B-B14F-4D97-AF65-F5344CB8AC3E}">
        <p14:creationId xmlns:p14="http://schemas.microsoft.com/office/powerpoint/2010/main" val="340364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6FA7F1-2528-4AA9-949C-80193BFC7F04}" type="datetimeFigureOut">
              <a:rPr lang="en-US" smtClean="0"/>
              <a:t>8/21/22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299915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FA7F1-2528-4AA9-949C-80193BFC7F04}" type="datetimeFigureOut">
              <a:rPr lang="en-US" smtClean="0"/>
              <a:t>8/21/22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410416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FA7F1-2528-4AA9-949C-80193BFC7F04}" type="datetimeFigureOut">
              <a:rPr lang="en-US" smtClean="0"/>
              <a:t>8/21/22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406444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FA7F1-2528-4AA9-949C-80193BFC7F04}" type="datetimeFigureOut">
              <a:rPr lang="en-US" smtClean="0"/>
              <a:t>8/21/22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34664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FA7F1-2528-4AA9-949C-80193BFC7F04}" type="datetimeFigureOut">
              <a:rPr lang="en-US" smtClean="0"/>
              <a:t>8/21/22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260013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FA7F1-2528-4AA9-949C-80193BFC7F04}" type="datetimeFigureOut">
              <a:rPr lang="en-US" smtClean="0"/>
              <a:t>8/21/22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187361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FA7F1-2528-4AA9-949C-80193BFC7F04}" type="datetimeFigureOut">
              <a:rPr lang="en-US" smtClean="0"/>
              <a:t>8/21/22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15758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FA7F1-2528-4AA9-949C-80193BFC7F04}" type="datetimeFigureOut">
              <a:rPr lang="en-US" smtClean="0"/>
              <a:t>8/21/22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266539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FA7F1-2528-4AA9-949C-80193BFC7F04}" type="datetimeFigureOut">
              <a:rPr lang="en-US" smtClean="0"/>
              <a:t>8/21/22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318209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FA7F1-2528-4AA9-949C-80193BFC7F04}" type="datetimeFigureOut">
              <a:rPr lang="en-US" smtClean="0"/>
              <a:t>8/21/22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248620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FA7F1-2528-4AA9-949C-80193BFC7F04}" type="datetimeFigureOut">
              <a:rPr lang="en-US" smtClean="0"/>
              <a:t>8/21/22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C17BD5-712D-4385-A42E-733FA76AD544}" type="slidenum">
              <a:rPr lang="en-US" smtClean="0"/>
              <a:t>‹#›</a:t>
            </a:fld>
            <a:endParaRPr lang="en-US" dirty="0"/>
          </a:p>
        </p:txBody>
      </p:sp>
    </p:spTree>
    <p:extLst>
      <p:ext uri="{BB962C8B-B14F-4D97-AF65-F5344CB8AC3E}">
        <p14:creationId xmlns:p14="http://schemas.microsoft.com/office/powerpoint/2010/main" val="418332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FA7F1-2528-4AA9-949C-80193BFC7F04}" type="datetimeFigureOut">
              <a:rPr lang="en-US" smtClean="0"/>
              <a:t>8/21/22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17BD5-712D-4385-A42E-733FA76AD544}" type="slidenum">
              <a:rPr lang="en-US" smtClean="0"/>
              <a:t>‹#›</a:t>
            </a:fld>
            <a:endParaRPr lang="en-US" dirty="0"/>
          </a:p>
        </p:txBody>
      </p:sp>
    </p:spTree>
    <p:extLst>
      <p:ext uri="{BB962C8B-B14F-4D97-AF65-F5344CB8AC3E}">
        <p14:creationId xmlns:p14="http://schemas.microsoft.com/office/powerpoint/2010/main" val="8852399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05703"/>
            <a:ext cx="5295481" cy="5252297"/>
          </a:xfrm>
          <a:prstGeom prst="rect">
            <a:avLst/>
          </a:prstGeom>
        </p:spPr>
      </p:pic>
      <p:sp>
        <p:nvSpPr>
          <p:cNvPr id="2" name="Title 1">
            <a:extLst>
              <a:ext uri="{FF2B5EF4-FFF2-40B4-BE49-F238E27FC236}">
                <a16:creationId xmlns:a16="http://schemas.microsoft.com/office/drawing/2014/main" id="{27373708-9172-5A45-95D4-E5ECCDB7D52A}"/>
              </a:ext>
            </a:extLst>
          </p:cNvPr>
          <p:cNvSpPr>
            <a:spLocks noGrp="1"/>
          </p:cNvSpPr>
          <p:nvPr>
            <p:ph type="title"/>
          </p:nvPr>
        </p:nvSpPr>
        <p:spPr>
          <a:xfrm>
            <a:off x="838200" y="365125"/>
            <a:ext cx="10515600" cy="890919"/>
          </a:xfrm>
        </p:spPr>
        <p:txBody>
          <a:bodyPr>
            <a:normAutofit/>
          </a:bodyPr>
          <a:lstStyle/>
          <a:p>
            <a:pPr marL="0" marR="0" indent="-457200" algn="ctr">
              <a:spcBef>
                <a:spcPts val="0"/>
              </a:spcBef>
              <a:spcAft>
                <a:spcPts val="0"/>
              </a:spcAft>
            </a:pPr>
            <a:r>
              <a:rPr lang="en-US" sz="3200" b="1" dirty="0">
                <a:solidFill>
                  <a:srgbClr val="C00000"/>
                </a:solidFill>
                <a:latin typeface="Helvetica" charset="0"/>
                <a:ea typeface="Helvetica" charset="0"/>
                <a:cs typeface="Helvetica" charset="0"/>
              </a:rPr>
              <a:t>Voluntary Codes and Standards</a:t>
            </a:r>
            <a:endParaRPr lang="en-US" sz="3200"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2B677B5B-311F-0F48-85AC-6D47936FBF2F}"/>
              </a:ext>
            </a:extLst>
          </p:cNvPr>
          <p:cNvSpPr txBox="1"/>
          <p:nvPr/>
        </p:nvSpPr>
        <p:spPr>
          <a:xfrm>
            <a:off x="5295480" y="5466301"/>
            <a:ext cx="6662057" cy="1223412"/>
          </a:xfrm>
          <a:prstGeom prst="rect">
            <a:avLst/>
          </a:prstGeom>
          <a:noFill/>
        </p:spPr>
        <p:txBody>
          <a:bodyPr wrap="square" rtlCol="0">
            <a:spAutoFit/>
          </a:bodyPr>
          <a:lstStyle/>
          <a:p>
            <a:pPr lvl="0" algn="ctr"/>
            <a:r>
              <a:rPr lang="en-US" sz="1400" dirty="0">
                <a:solidFill>
                  <a:srgbClr val="A81632"/>
                </a:solidFill>
                <a:latin typeface="Helvetica" charset="0"/>
                <a:ea typeface="Helvetica" charset="0"/>
                <a:cs typeface="Helvetica" charset="0"/>
              </a:rPr>
              <a:t>www.pennreg.org/codes-standards</a:t>
            </a:r>
          </a:p>
          <a:p>
            <a:pPr lvl="0" algn="ctr"/>
            <a:endParaRPr lang="en-US" sz="600" i="1" dirty="0">
              <a:solidFill>
                <a:prstClr val="black"/>
              </a:solidFill>
              <a:latin typeface="Times New Roman" charset="0"/>
              <a:ea typeface="Times New Roman" charset="0"/>
              <a:cs typeface="Times New Roman" charset="0"/>
            </a:endParaRPr>
          </a:p>
          <a:p>
            <a:pPr algn="just"/>
            <a:r>
              <a:rPr lang="en-US" sz="1050" i="1" dirty="0">
                <a:latin typeface="Times New Roman" charset="0"/>
                <a:ea typeface="Times New Roman" charset="0"/>
                <a:cs typeface="Times New Roman" charset="0"/>
              </a:rPr>
              <a:t>This material was developed under the auspices of the Penn Program on Regulation using federal funds under awards 70NANB15H343 and 70NANB15H344 from the National Institute of Standards and Technology (NIST), U.S. Department of Commerce. Any statements, findings, conclusions, and recommendations are those of the author and do not necessarily reflect the views of the Penn Program on Regulation, the University of Pennsylvania, NIST, or the U.S. Department of Commerce. </a:t>
            </a:r>
            <a:endParaRPr lang="en-US" sz="1050" dirty="0">
              <a:latin typeface="Times New Roman" charset="0"/>
              <a:ea typeface="Times New Roman" charset="0"/>
              <a:cs typeface="Times New Roman" charset="0"/>
            </a:endParaRPr>
          </a:p>
        </p:txBody>
      </p:sp>
      <p:sp>
        <p:nvSpPr>
          <p:cNvPr id="7" name="Text Box 3"/>
          <p:cNvSpPr txBox="1"/>
          <p:nvPr/>
        </p:nvSpPr>
        <p:spPr>
          <a:xfrm>
            <a:off x="579455" y="1588708"/>
            <a:ext cx="11033090" cy="1828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200" b="1" dirty="0">
                <a:effectLst/>
                <a:latin typeface="Times New Roman" charset="0"/>
                <a:ea typeface="ＭＳ 明朝" charset="-128"/>
                <a:cs typeface="Times New Roman" charset="0"/>
              </a:rPr>
              <a:t>When Technical Standards Meet Administrative Law</a:t>
            </a:r>
            <a:endParaRPr lang="en-US" sz="1600" dirty="0">
              <a:effectLst/>
              <a:ea typeface="ＭＳ 明朝" charset="-128"/>
              <a:cs typeface="Times New Roman" charset="0"/>
            </a:endParaRPr>
          </a:p>
          <a:p>
            <a:pPr marL="0" marR="0" algn="ctr">
              <a:spcBef>
                <a:spcPts val="0"/>
              </a:spcBef>
              <a:spcAft>
                <a:spcPts val="0"/>
              </a:spcAft>
            </a:pPr>
            <a:r>
              <a:rPr lang="en-US" sz="2400" dirty="0">
                <a:effectLst/>
                <a:latin typeface="Times New Roman" charset="0"/>
                <a:ea typeface="ＭＳ 明朝" charset="-128"/>
                <a:cs typeface="Times New Roman" charset="0"/>
              </a:rPr>
              <a:t> </a:t>
            </a:r>
            <a:endParaRPr lang="en-US" sz="2400" dirty="0">
              <a:effectLst/>
              <a:ea typeface="ＭＳ 明朝" charset="-128"/>
              <a:cs typeface="Times New Roman" charset="0"/>
            </a:endParaRPr>
          </a:p>
          <a:p>
            <a:pPr marL="0" marR="0" algn="ctr">
              <a:spcBef>
                <a:spcPts val="0"/>
              </a:spcBef>
              <a:spcAft>
                <a:spcPts val="0"/>
              </a:spcAft>
            </a:pPr>
            <a:r>
              <a:rPr lang="en-US" sz="2800" dirty="0">
                <a:effectLst/>
                <a:latin typeface="Times New Roman" charset="0"/>
                <a:ea typeface="ＭＳ 明朝" charset="-128"/>
                <a:cs typeface="Times New Roman" charset="0"/>
              </a:rPr>
              <a:t>Emily S. </a:t>
            </a:r>
            <a:r>
              <a:rPr lang="en-US" sz="2800">
                <a:effectLst/>
                <a:latin typeface="Times New Roman" charset="0"/>
                <a:ea typeface="ＭＳ 明朝" charset="-128"/>
                <a:cs typeface="Times New Roman" charset="0"/>
              </a:rPr>
              <a:t>Bremer</a:t>
            </a:r>
            <a:endParaRPr lang="en-US" sz="1600" dirty="0">
              <a:effectLst/>
              <a:ea typeface="ＭＳ 明朝" charset="-128"/>
              <a:cs typeface="Times New Roman" charset="0"/>
            </a:endParaRPr>
          </a:p>
          <a:p>
            <a:pPr marL="0" marR="0" algn="ctr">
              <a:spcBef>
                <a:spcPts val="0"/>
              </a:spcBef>
              <a:spcAft>
                <a:spcPts val="0"/>
              </a:spcAft>
            </a:pPr>
            <a:r>
              <a:rPr lang="en-US" sz="2800" dirty="0">
                <a:effectLst/>
                <a:latin typeface="Times New Roman" charset="0"/>
                <a:ea typeface="ＭＳ 明朝" charset="-128"/>
                <a:cs typeface="Times New Roman" charset="0"/>
              </a:rPr>
              <a:t>Notre Dame Law School</a:t>
            </a:r>
            <a:endParaRPr lang="en-US" sz="1600" dirty="0">
              <a:effectLst/>
              <a:ea typeface="ＭＳ 明朝" charset="-128"/>
              <a:cs typeface="Times New Roman" charset="0"/>
            </a:endParaRPr>
          </a:p>
        </p:txBody>
      </p:sp>
      <p:pic>
        <p:nvPicPr>
          <p:cNvPr id="4" name="Picture 3">
            <a:extLst>
              <a:ext uri="{FF2B5EF4-FFF2-40B4-BE49-F238E27FC236}">
                <a16:creationId xmlns:a16="http://schemas.microsoft.com/office/drawing/2014/main" id="{DC499231-B3E4-B512-9853-D2D139CF9E4D}"/>
              </a:ext>
            </a:extLst>
          </p:cNvPr>
          <p:cNvPicPr>
            <a:picLocks noChangeAspect="1"/>
          </p:cNvPicPr>
          <p:nvPr/>
        </p:nvPicPr>
        <p:blipFill>
          <a:blip r:embed="rId3"/>
          <a:srcRect/>
          <a:stretch/>
        </p:blipFill>
        <p:spPr>
          <a:xfrm>
            <a:off x="5870601" y="4751011"/>
            <a:ext cx="1850999" cy="518280"/>
          </a:xfrm>
          <a:prstGeom prst="rect">
            <a:avLst/>
          </a:prstGeom>
        </p:spPr>
      </p:pic>
      <p:pic>
        <p:nvPicPr>
          <p:cNvPr id="8" name="Picture 7" descr="Text&#10;&#10;Description automatically generated">
            <a:extLst>
              <a:ext uri="{FF2B5EF4-FFF2-40B4-BE49-F238E27FC236}">
                <a16:creationId xmlns:a16="http://schemas.microsoft.com/office/drawing/2014/main" id="{818A109B-C0D6-D140-715F-6C3371C9497F}"/>
              </a:ext>
            </a:extLst>
          </p:cNvPr>
          <p:cNvPicPr>
            <a:picLocks noChangeAspect="1"/>
          </p:cNvPicPr>
          <p:nvPr/>
        </p:nvPicPr>
        <p:blipFill>
          <a:blip r:embed="rId4"/>
          <a:stretch>
            <a:fillRect/>
          </a:stretch>
        </p:blipFill>
        <p:spPr>
          <a:xfrm>
            <a:off x="8442721" y="4758203"/>
            <a:ext cx="2911079" cy="526148"/>
          </a:xfrm>
          <a:prstGeom prst="rect">
            <a:avLst/>
          </a:prstGeom>
        </p:spPr>
      </p:pic>
    </p:spTree>
    <p:extLst>
      <p:ext uri="{BB962C8B-B14F-4D97-AF65-F5344CB8AC3E}">
        <p14:creationId xmlns:p14="http://schemas.microsoft.com/office/powerpoint/2010/main" val="70610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Incorporated Standards Must Be “Reasonably Available”</a:t>
            </a:r>
          </a:p>
        </p:txBody>
      </p:sp>
      <p:sp>
        <p:nvSpPr>
          <p:cNvPr id="3" name="Content Placeholder 2"/>
          <p:cNvSpPr>
            <a:spLocks noGrp="1"/>
          </p:cNvSpPr>
          <p:nvPr>
            <p:ph idx="1"/>
          </p:nvPr>
        </p:nvSpPr>
        <p:spPr>
          <a:xfrm>
            <a:off x="838201" y="1810941"/>
            <a:ext cx="10355316" cy="4518422"/>
          </a:xfrm>
        </p:spPr>
        <p:txBody>
          <a:bodyPr>
            <a:normAutofit/>
          </a:bodyPr>
          <a:lstStyle/>
          <a:p>
            <a:pPr marL="0" indent="0">
              <a:lnSpc>
                <a:spcPct val="110000"/>
              </a:lnSpc>
              <a:spcBef>
                <a:spcPts val="0"/>
              </a:spcBef>
              <a:buNone/>
            </a:pPr>
            <a:r>
              <a:rPr lang="en-US" dirty="0"/>
              <a:t>“Except to the extent that a person has actual and timely notice of the terms thereof, a person may not in any manner be required to resort to, or be adversely affected by, a matter required to be published in the </a:t>
            </a:r>
            <a:r>
              <a:rPr lang="en-US" i="1" dirty="0"/>
              <a:t>Federal Register </a:t>
            </a:r>
            <a:r>
              <a:rPr lang="en-US" dirty="0"/>
              <a:t>and not so published. For the purpose of this paragraph, </a:t>
            </a:r>
            <a:r>
              <a:rPr lang="en-US" b="1" dirty="0"/>
              <a:t>matter </a:t>
            </a:r>
            <a:r>
              <a:rPr lang="en-US" b="1" u="sng" dirty="0"/>
              <a:t>reasonably available</a:t>
            </a:r>
            <a:r>
              <a:rPr lang="en-US" b="1" dirty="0"/>
              <a:t> to the class of persons affected thereby </a:t>
            </a:r>
            <a:r>
              <a:rPr lang="en-US" dirty="0"/>
              <a:t>is deemed published in the Federal Register when incorporated by reference therein with the approval of the Director of the Federal Register.”</a:t>
            </a:r>
          </a:p>
          <a:p>
            <a:pPr marL="0" indent="0">
              <a:lnSpc>
                <a:spcPct val="110000"/>
              </a:lnSpc>
              <a:spcBef>
                <a:spcPts val="0"/>
              </a:spcBef>
              <a:buNone/>
            </a:pPr>
            <a:r>
              <a:rPr lang="en-US" dirty="0"/>
              <a:t>	                                           </a:t>
            </a:r>
            <a:r>
              <a:rPr lang="en-US" b="1" dirty="0"/>
              <a:t>5 U.S.C. § 552(a)(1)</a:t>
            </a:r>
            <a:endParaRPr lang="en-US" dirty="0"/>
          </a:p>
        </p:txBody>
      </p:sp>
    </p:spTree>
    <p:extLst>
      <p:ext uri="{BB962C8B-B14F-4D97-AF65-F5344CB8AC3E}">
        <p14:creationId xmlns:p14="http://schemas.microsoft.com/office/powerpoint/2010/main" val="35555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Interpreting 5 U.S.C. § 552(a)(1)</a:t>
            </a:r>
          </a:p>
        </p:txBody>
      </p:sp>
      <p:sp>
        <p:nvSpPr>
          <p:cNvPr id="3" name="Content Placeholder 2"/>
          <p:cNvSpPr>
            <a:spLocks noGrp="1"/>
          </p:cNvSpPr>
          <p:nvPr>
            <p:ph idx="1"/>
          </p:nvPr>
        </p:nvSpPr>
        <p:spPr>
          <a:xfrm>
            <a:off x="838201" y="1900239"/>
            <a:ext cx="9314260" cy="3900487"/>
          </a:xfrm>
        </p:spPr>
        <p:txBody>
          <a:bodyPr>
            <a:normAutofit lnSpcReduction="10000"/>
          </a:bodyPr>
          <a:lstStyle/>
          <a:p>
            <a:r>
              <a:rPr lang="en-US" dirty="0"/>
              <a:t>What does “reasonably available” mean?</a:t>
            </a:r>
          </a:p>
          <a:p>
            <a:endParaRPr lang="en-US" sz="600" dirty="0"/>
          </a:p>
          <a:p>
            <a:pPr lvl="1"/>
            <a:r>
              <a:rPr lang="en-US" dirty="0"/>
              <a:t>What tools do you use—in what order—to decide?</a:t>
            </a:r>
          </a:p>
          <a:p>
            <a:endParaRPr lang="en-US" sz="600" b="1" dirty="0"/>
          </a:p>
          <a:p>
            <a:r>
              <a:rPr lang="en-US" dirty="0"/>
              <a:t>Does it mean free online availability?  </a:t>
            </a:r>
          </a:p>
          <a:p>
            <a:endParaRPr lang="en-US" sz="600" b="1" dirty="0"/>
          </a:p>
          <a:p>
            <a:r>
              <a:rPr lang="en-US" dirty="0"/>
              <a:t>What agency is tasked with responsibility for interpreting this statutory provision? </a:t>
            </a:r>
          </a:p>
          <a:p>
            <a:endParaRPr lang="en-US" sz="600" b="1" dirty="0"/>
          </a:p>
          <a:p>
            <a:r>
              <a:rPr lang="en-US" dirty="0"/>
              <a:t>If free online availability is not required, is that the end of the matter?</a:t>
            </a:r>
            <a:endParaRPr lang="en-US" b="1" dirty="0"/>
          </a:p>
        </p:txBody>
      </p:sp>
    </p:spTree>
    <p:extLst>
      <p:ext uri="{BB962C8B-B14F-4D97-AF65-F5344CB8AC3E}">
        <p14:creationId xmlns:p14="http://schemas.microsoft.com/office/powerpoint/2010/main" val="110571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Multidimensional Problem</a:t>
            </a:r>
          </a:p>
        </p:txBody>
      </p:sp>
      <p:sp>
        <p:nvSpPr>
          <p:cNvPr id="3" name="Content Placeholder 2"/>
          <p:cNvSpPr>
            <a:spLocks noGrp="1"/>
          </p:cNvSpPr>
          <p:nvPr>
            <p:ph idx="1"/>
          </p:nvPr>
        </p:nvSpPr>
        <p:spPr>
          <a:xfrm>
            <a:off x="838200" y="1690689"/>
            <a:ext cx="9257705" cy="4204096"/>
          </a:xfrm>
        </p:spPr>
        <p:txBody>
          <a:bodyPr>
            <a:normAutofit/>
          </a:bodyPr>
          <a:lstStyle/>
          <a:p>
            <a:r>
              <a:rPr lang="en-US" dirty="0"/>
              <a:t>Are there are other legal requirements relevant to the addressing the public access question?  If so, what are they?</a:t>
            </a:r>
          </a:p>
          <a:p>
            <a:endParaRPr lang="en-US" sz="675" dirty="0"/>
          </a:p>
          <a:p>
            <a:r>
              <a:rPr lang="en-US" dirty="0"/>
              <a:t>Note that other such requirements may complicate:</a:t>
            </a:r>
          </a:p>
          <a:p>
            <a:endParaRPr lang="en-US" sz="600" dirty="0"/>
          </a:p>
          <a:p>
            <a:pPr lvl="1"/>
            <a:r>
              <a:rPr lang="en-US" dirty="0"/>
              <a:t>Question of which agency is responsible for ensuring “reasonably available.”</a:t>
            </a:r>
          </a:p>
          <a:p>
            <a:pPr lvl="1"/>
            <a:endParaRPr lang="en-US" sz="600" dirty="0"/>
          </a:p>
          <a:p>
            <a:pPr lvl="1"/>
            <a:r>
              <a:rPr lang="en-US" dirty="0"/>
              <a:t>Range of workable solutions for ensuring “reasonably availability.”</a:t>
            </a:r>
          </a:p>
          <a:p>
            <a:pPr lvl="1"/>
            <a:endParaRPr lang="en-US" sz="600" dirty="0"/>
          </a:p>
          <a:p>
            <a:pPr lvl="2"/>
            <a:r>
              <a:rPr lang="en-US" dirty="0"/>
              <a:t>Does Congress need to act to address these issues?  If so, how?</a:t>
            </a:r>
            <a:endParaRPr lang="en-US" b="1" dirty="0"/>
          </a:p>
        </p:txBody>
      </p:sp>
    </p:spTree>
    <p:extLst>
      <p:ext uri="{BB962C8B-B14F-4D97-AF65-F5344CB8AC3E}">
        <p14:creationId xmlns:p14="http://schemas.microsoft.com/office/powerpoint/2010/main" val="32527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Federal Standards Policy</a:t>
            </a:r>
          </a:p>
        </p:txBody>
      </p:sp>
      <p:sp>
        <p:nvSpPr>
          <p:cNvPr id="3" name="Content Placeholder 2"/>
          <p:cNvSpPr>
            <a:spLocks noGrp="1"/>
          </p:cNvSpPr>
          <p:nvPr>
            <p:ph idx="1"/>
          </p:nvPr>
        </p:nvSpPr>
        <p:spPr>
          <a:xfrm>
            <a:off x="838200" y="2125266"/>
            <a:ext cx="10402613" cy="3526052"/>
          </a:xfrm>
        </p:spPr>
        <p:txBody>
          <a:bodyPr>
            <a:normAutofit fontScale="92500" lnSpcReduction="10000"/>
          </a:bodyPr>
          <a:lstStyle/>
          <a:p>
            <a:r>
              <a:rPr lang="en-US" dirty="0"/>
              <a:t>OMB Circular A-119—first issued in late 1970s; partially codified by National Technology Transfer and Advancement Act of 1995 (“Tech Transfer Act”).</a:t>
            </a:r>
          </a:p>
          <a:p>
            <a:endParaRPr lang="en-US" sz="600" dirty="0"/>
          </a:p>
          <a:p>
            <a:r>
              <a:rPr lang="en-US" dirty="0"/>
              <a:t>What guidance, if any, does the Circular provide?</a:t>
            </a:r>
          </a:p>
          <a:p>
            <a:endParaRPr lang="en-US" sz="600" b="1" dirty="0"/>
          </a:p>
          <a:p>
            <a:pPr lvl="1"/>
            <a:r>
              <a:rPr lang="en-US" dirty="0"/>
              <a:t>For the Office of the Federal Register?</a:t>
            </a:r>
          </a:p>
          <a:p>
            <a:pPr lvl="1"/>
            <a:endParaRPr lang="en-US" sz="600" dirty="0"/>
          </a:p>
          <a:p>
            <a:pPr lvl="1"/>
            <a:r>
              <a:rPr lang="en-US" dirty="0"/>
              <a:t>For agencies that incorporate standards?</a:t>
            </a:r>
          </a:p>
          <a:p>
            <a:endParaRPr lang="en-US" sz="600" dirty="0"/>
          </a:p>
          <a:p>
            <a:r>
              <a:rPr lang="en-US" b="1" dirty="0"/>
              <a:t>Does the NTTAA shed any light?</a:t>
            </a:r>
          </a:p>
        </p:txBody>
      </p:sp>
    </p:spTree>
    <p:extLst>
      <p:ext uri="{BB962C8B-B14F-4D97-AF65-F5344CB8AC3E}">
        <p14:creationId xmlns:p14="http://schemas.microsoft.com/office/powerpoint/2010/main" val="114948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of Play</a:t>
            </a:r>
          </a:p>
        </p:txBody>
      </p:sp>
      <p:sp>
        <p:nvSpPr>
          <p:cNvPr id="3" name="Content Placeholder 2"/>
          <p:cNvSpPr>
            <a:spLocks noGrp="1"/>
          </p:cNvSpPr>
          <p:nvPr>
            <p:ph idx="1"/>
          </p:nvPr>
        </p:nvSpPr>
        <p:spPr>
          <a:xfrm>
            <a:off x="838200" y="1690689"/>
            <a:ext cx="10134600" cy="4338636"/>
          </a:xfrm>
        </p:spPr>
        <p:txBody>
          <a:bodyPr>
            <a:normAutofit/>
          </a:bodyPr>
          <a:lstStyle/>
          <a:p>
            <a:r>
              <a:rPr lang="en-US" dirty="0"/>
              <a:t>ACUS Recommendation 2011-5.</a:t>
            </a:r>
          </a:p>
          <a:p>
            <a:endParaRPr lang="en-US" sz="600" dirty="0"/>
          </a:p>
          <a:p>
            <a:r>
              <a:rPr lang="en-US" dirty="0"/>
              <a:t>Short-lived, narrow statutory provision imposed on Pipeline and Hazardous Materials Safety Administration in 2012.</a:t>
            </a:r>
          </a:p>
          <a:p>
            <a:endParaRPr lang="en-US" sz="600" dirty="0"/>
          </a:p>
          <a:p>
            <a:r>
              <a:rPr lang="en-US" dirty="0"/>
              <a:t>OFR revised its regulations in 2014.</a:t>
            </a:r>
          </a:p>
          <a:p>
            <a:endParaRPr lang="en-US" sz="600" dirty="0"/>
          </a:p>
          <a:p>
            <a:r>
              <a:rPr lang="en-US" dirty="0"/>
              <a:t>OMB revised Circular A-119 in January 2016—full text not published in </a:t>
            </a:r>
            <a:r>
              <a:rPr lang="en-US" i="1" dirty="0"/>
              <a:t>Federal Register</a:t>
            </a:r>
            <a:r>
              <a:rPr lang="en-US" dirty="0"/>
              <a:t>, but noticed there and posted online.</a:t>
            </a:r>
          </a:p>
          <a:p>
            <a:endParaRPr lang="en-US" sz="600" dirty="0"/>
          </a:p>
          <a:p>
            <a:r>
              <a:rPr lang="en-US" dirty="0"/>
              <a:t>Copyright: Appeal pending in D.C. Circuit as of 2017.</a:t>
            </a:r>
          </a:p>
        </p:txBody>
      </p:sp>
    </p:spTree>
    <p:extLst>
      <p:ext uri="{BB962C8B-B14F-4D97-AF65-F5344CB8AC3E}">
        <p14:creationId xmlns:p14="http://schemas.microsoft.com/office/powerpoint/2010/main" val="105969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0483-19C5-984F-9E46-9978A9A455F0}"/>
              </a:ext>
            </a:extLst>
          </p:cNvPr>
          <p:cNvSpPr>
            <a:spLocks noGrp="1"/>
          </p:cNvSpPr>
          <p:nvPr>
            <p:ph type="title"/>
          </p:nvPr>
        </p:nvSpPr>
        <p:spPr>
          <a:xfrm>
            <a:off x="1143000" y="254689"/>
            <a:ext cx="8529636" cy="1325563"/>
          </a:xfrm>
        </p:spPr>
        <p:txBody>
          <a:bodyPr/>
          <a:lstStyle/>
          <a:p>
            <a:r>
              <a:rPr lang="en-US" b="1" dirty="0"/>
              <a:t>What is Incorporation by Reference?</a:t>
            </a:r>
          </a:p>
        </p:txBody>
      </p:sp>
      <p:sp>
        <p:nvSpPr>
          <p:cNvPr id="3" name="Content Placeholder 2">
            <a:extLst>
              <a:ext uri="{FF2B5EF4-FFF2-40B4-BE49-F238E27FC236}">
                <a16:creationId xmlns:a16="http://schemas.microsoft.com/office/drawing/2014/main" id="{B674462A-5B9A-EE44-A278-1C81E0DE5025}"/>
              </a:ext>
            </a:extLst>
          </p:cNvPr>
          <p:cNvSpPr>
            <a:spLocks noGrp="1"/>
          </p:cNvSpPr>
          <p:nvPr>
            <p:ph idx="1"/>
          </p:nvPr>
        </p:nvSpPr>
        <p:spPr>
          <a:xfrm>
            <a:off x="1143000" y="1580252"/>
            <a:ext cx="10007600" cy="5120587"/>
          </a:xfrm>
        </p:spPr>
        <p:txBody>
          <a:bodyPr>
            <a:normAutofit fontScale="85000" lnSpcReduction="10000"/>
          </a:bodyPr>
          <a:lstStyle/>
          <a:p>
            <a:pPr>
              <a:lnSpc>
                <a:spcPct val="120000"/>
              </a:lnSpc>
              <a:spcBef>
                <a:spcPts val="0"/>
              </a:spcBef>
            </a:pPr>
            <a:r>
              <a:rPr lang="en-US" sz="3100" dirty="0"/>
              <a:t>An agency incorporates by reference when it publishes a final rule that identifies and adopts private standards or other materials that can only be found elsewhere.</a:t>
            </a:r>
          </a:p>
          <a:p>
            <a:pPr>
              <a:lnSpc>
                <a:spcPct val="120000"/>
              </a:lnSpc>
              <a:spcBef>
                <a:spcPts val="0"/>
              </a:spcBef>
            </a:pPr>
            <a:r>
              <a:rPr lang="en-US" sz="3100" dirty="0"/>
              <a:t>Normally, </a:t>
            </a:r>
            <a:r>
              <a:rPr lang="en-US" sz="3100" i="1" dirty="0"/>
              <a:t>Federal Register</a:t>
            </a:r>
            <a:r>
              <a:rPr lang="en-US" sz="3100" dirty="0"/>
              <a:t> publication of the contents of an agency rule is required.</a:t>
            </a:r>
          </a:p>
          <a:p>
            <a:pPr lvl="1">
              <a:lnSpc>
                <a:spcPct val="120000"/>
              </a:lnSpc>
              <a:spcBef>
                <a:spcPts val="0"/>
              </a:spcBef>
            </a:pPr>
            <a:r>
              <a:rPr lang="en-US" sz="2600" i="1" dirty="0"/>
              <a:t>Consequences for non-publication</a:t>
            </a:r>
            <a:r>
              <a:rPr lang="en-US" sz="2600" b="1" dirty="0"/>
              <a:t>: </a:t>
            </a:r>
            <a:r>
              <a:rPr lang="en-US" sz="2600" dirty="0"/>
              <a:t>Can’t enforce the rule.</a:t>
            </a:r>
          </a:p>
          <a:p>
            <a:pPr>
              <a:lnSpc>
                <a:spcPct val="120000"/>
              </a:lnSpc>
              <a:spcBef>
                <a:spcPts val="0"/>
              </a:spcBef>
            </a:pPr>
            <a:r>
              <a:rPr lang="en-US" sz="3100" dirty="0"/>
              <a:t>But Freedom of Information Act permits agencies to incorporate by reference materials “reasonably available” elsewhere.  </a:t>
            </a:r>
          </a:p>
          <a:p>
            <a:pPr lvl="1">
              <a:lnSpc>
                <a:spcPct val="120000"/>
              </a:lnSpc>
              <a:spcBef>
                <a:spcPts val="0"/>
              </a:spcBef>
            </a:pPr>
            <a:r>
              <a:rPr lang="en-US" sz="2700" dirty="0"/>
              <a:t>If properly incorporated, these materials are “deemed published.”</a:t>
            </a:r>
          </a:p>
          <a:p>
            <a:pPr>
              <a:lnSpc>
                <a:spcPct val="120000"/>
              </a:lnSpc>
              <a:spcBef>
                <a:spcPts val="0"/>
              </a:spcBef>
            </a:pPr>
            <a:r>
              <a:rPr lang="en-US" sz="3100" dirty="0"/>
              <a:t>Thus, materials that never appear in the </a:t>
            </a:r>
            <a:r>
              <a:rPr lang="en-US" sz="3100" i="1" dirty="0"/>
              <a:t>Federal Register </a:t>
            </a:r>
            <a:r>
              <a:rPr lang="en-US" sz="3100" dirty="0"/>
              <a:t>can nevertheless be properly considered part of a legally binding rule.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286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Incorporation by Reference</a:t>
            </a:r>
          </a:p>
        </p:txBody>
      </p:sp>
      <p:sp>
        <p:nvSpPr>
          <p:cNvPr id="3" name="Content Placeholder 2"/>
          <p:cNvSpPr>
            <a:spLocks noGrp="1"/>
          </p:cNvSpPr>
          <p:nvPr>
            <p:ph idx="1"/>
          </p:nvPr>
        </p:nvSpPr>
        <p:spPr>
          <a:xfrm>
            <a:off x="838200" y="1690690"/>
            <a:ext cx="10515600" cy="4867273"/>
          </a:xfrm>
        </p:spPr>
        <p:txBody>
          <a:bodyPr>
            <a:normAutofit/>
          </a:bodyPr>
          <a:lstStyle/>
          <a:p>
            <a:pPr>
              <a:lnSpc>
                <a:spcPct val="100000"/>
              </a:lnSpc>
              <a:spcBef>
                <a:spcPts val="1200"/>
              </a:spcBef>
              <a:spcAft>
                <a:spcPts val="1200"/>
              </a:spcAft>
            </a:pPr>
            <a:r>
              <a:rPr lang="en-US" dirty="0"/>
              <a:t>Federal Aviation Administration incorporating flight maps</a:t>
            </a:r>
            <a:endParaRPr lang="en-US" sz="600" dirty="0"/>
          </a:p>
          <a:p>
            <a:pPr>
              <a:lnSpc>
                <a:spcPct val="100000"/>
              </a:lnSpc>
              <a:spcBef>
                <a:spcPts val="1200"/>
              </a:spcBef>
              <a:spcAft>
                <a:spcPts val="1200"/>
              </a:spcAft>
            </a:pPr>
            <a:r>
              <a:rPr lang="en-US" dirty="0"/>
              <a:t>Environmental Protection Agency incorporating state implementation plans into federal air pollution rules.</a:t>
            </a:r>
            <a:endParaRPr lang="en-US" sz="600" dirty="0"/>
          </a:p>
          <a:p>
            <a:pPr>
              <a:lnSpc>
                <a:spcPct val="100000"/>
              </a:lnSpc>
              <a:spcBef>
                <a:spcPts val="1200"/>
              </a:spcBef>
              <a:spcAft>
                <a:spcPts val="1200"/>
              </a:spcAft>
            </a:pPr>
            <a:r>
              <a:rPr lang="en-US" dirty="0"/>
              <a:t>National Highway Traffic Safety Administration incorporating the Society for Automotive Engineers’ standards for headlamps </a:t>
            </a:r>
          </a:p>
          <a:p>
            <a:pPr>
              <a:lnSpc>
                <a:spcPct val="100000"/>
              </a:lnSpc>
              <a:spcBef>
                <a:spcPts val="1200"/>
              </a:spcBef>
              <a:spcAft>
                <a:spcPts val="1200"/>
              </a:spcAft>
            </a:pPr>
            <a:r>
              <a:rPr lang="en-US" dirty="0"/>
              <a:t>Federal Communications Commission incorporating Consumer Electronics Association’s standards for television remote controls</a:t>
            </a:r>
          </a:p>
          <a:p>
            <a:pPr lvl="1"/>
            <a:endParaRPr lang="en-US" sz="300" dirty="0"/>
          </a:p>
          <a:p>
            <a:endParaRPr lang="en-US" dirty="0"/>
          </a:p>
          <a:p>
            <a:pPr lvl="1"/>
            <a:endParaRPr lang="en-US" dirty="0"/>
          </a:p>
        </p:txBody>
      </p:sp>
    </p:spTree>
    <p:extLst>
      <p:ext uri="{BB962C8B-B14F-4D97-AF65-F5344CB8AC3E}">
        <p14:creationId xmlns:p14="http://schemas.microsoft.com/office/powerpoint/2010/main" val="381769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Agencies Incorporate Private Standards: </a:t>
            </a:r>
            <a:r>
              <a:rPr lang="en-US" b="1" i="1" dirty="0"/>
              <a:t>Legal Reasons</a:t>
            </a:r>
          </a:p>
        </p:txBody>
      </p:sp>
      <p:sp>
        <p:nvSpPr>
          <p:cNvPr id="3" name="Content Placeholder 2"/>
          <p:cNvSpPr>
            <a:spLocks noGrp="1"/>
          </p:cNvSpPr>
          <p:nvPr>
            <p:ph idx="1"/>
          </p:nvPr>
        </p:nvSpPr>
        <p:spPr>
          <a:xfrm>
            <a:off x="838200" y="1690690"/>
            <a:ext cx="10515599" cy="4924423"/>
          </a:xfrm>
        </p:spPr>
        <p:txBody>
          <a:bodyPr>
            <a:normAutofit fontScale="77500" lnSpcReduction="20000"/>
          </a:bodyPr>
          <a:lstStyle/>
          <a:p>
            <a:pPr>
              <a:lnSpc>
                <a:spcPct val="120000"/>
              </a:lnSpc>
              <a:spcBef>
                <a:spcPts val="0"/>
              </a:spcBef>
            </a:pPr>
            <a:r>
              <a:rPr lang="en-US" b="1" dirty="0"/>
              <a:t>Some agencies’ statutes require following private standards</a:t>
            </a:r>
            <a:endParaRPr lang="en-US" dirty="0"/>
          </a:p>
          <a:p>
            <a:pPr lvl="1">
              <a:lnSpc>
                <a:spcPct val="120000"/>
              </a:lnSpc>
              <a:spcBef>
                <a:spcPts val="0"/>
              </a:spcBef>
            </a:pPr>
            <a:r>
              <a:rPr lang="en-US" sz="3100" u="sng" dirty="0"/>
              <a:t>Example</a:t>
            </a:r>
            <a:r>
              <a:rPr lang="en-US" sz="3100" dirty="0"/>
              <a:t>: 15 U.S.C. 2089 states that “the [Consumer Product Safety] Commission shall publish in the Federal Register as a mandatory consumer product safety standard the American National Standard for Four Wheel All-Terrain Vehicles Equipment Configuration, and Performance Requirements developed by the Specialty Vehicle Institute of America (American National Standard ANSI/SVIA -1-2007)”</a:t>
            </a:r>
          </a:p>
          <a:p>
            <a:pPr>
              <a:lnSpc>
                <a:spcPct val="120000"/>
              </a:lnSpc>
              <a:spcBef>
                <a:spcPts val="0"/>
              </a:spcBef>
            </a:pPr>
            <a:endParaRPr lang="en-US" sz="600" dirty="0"/>
          </a:p>
          <a:p>
            <a:pPr>
              <a:lnSpc>
                <a:spcPct val="120000"/>
              </a:lnSpc>
              <a:spcBef>
                <a:spcPts val="0"/>
              </a:spcBef>
            </a:pPr>
            <a:r>
              <a:rPr lang="en-US" b="1" dirty="0"/>
              <a:t>National Technology Transfer and Advancement Act</a:t>
            </a:r>
          </a:p>
          <a:p>
            <a:pPr lvl="1">
              <a:lnSpc>
                <a:spcPct val="120000"/>
              </a:lnSpc>
              <a:spcBef>
                <a:spcPts val="0"/>
              </a:spcBef>
            </a:pPr>
            <a:r>
              <a:rPr lang="en-US" sz="2800" dirty="0"/>
              <a:t>Except when “inconsistent with applicable law or otherwise impractical “ all Federal agencies and departments shall use technical standards that are developed or adopted by voluntary consensus standards bodies, using such technical standards as a means to carry out policy objectives or activities determined by the agencies and departments</a:t>
            </a:r>
          </a:p>
          <a:p>
            <a:pPr lvl="1"/>
            <a:endParaRPr lang="en-US" dirty="0"/>
          </a:p>
        </p:txBody>
      </p:sp>
    </p:spTree>
    <p:extLst>
      <p:ext uri="{BB962C8B-B14F-4D97-AF65-F5344CB8AC3E}">
        <p14:creationId xmlns:p14="http://schemas.microsoft.com/office/powerpoint/2010/main" val="234166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Agencies Incorporate Private Standards: </a:t>
            </a:r>
            <a:r>
              <a:rPr lang="en-US" b="1" i="1" dirty="0"/>
              <a:t>Policy Reasons</a:t>
            </a:r>
          </a:p>
        </p:txBody>
      </p:sp>
      <p:sp>
        <p:nvSpPr>
          <p:cNvPr id="3" name="Content Placeholder 2"/>
          <p:cNvSpPr>
            <a:spLocks noGrp="1"/>
          </p:cNvSpPr>
          <p:nvPr>
            <p:ph idx="1"/>
          </p:nvPr>
        </p:nvSpPr>
        <p:spPr>
          <a:xfrm>
            <a:off x="838200" y="2034232"/>
            <a:ext cx="10515599" cy="3815148"/>
          </a:xfrm>
        </p:spPr>
        <p:txBody>
          <a:bodyPr>
            <a:normAutofit/>
          </a:bodyPr>
          <a:lstStyle/>
          <a:p>
            <a:pPr>
              <a:lnSpc>
                <a:spcPct val="120000"/>
              </a:lnSpc>
              <a:spcBef>
                <a:spcPts val="0"/>
              </a:spcBef>
            </a:pPr>
            <a:r>
              <a:rPr lang="en-US" dirty="0"/>
              <a:t>Saves agencies time and expense</a:t>
            </a:r>
          </a:p>
          <a:p>
            <a:pPr>
              <a:lnSpc>
                <a:spcPct val="120000"/>
              </a:lnSpc>
              <a:spcBef>
                <a:spcPts val="0"/>
              </a:spcBef>
            </a:pPr>
            <a:r>
              <a:rPr lang="en-US" dirty="0"/>
              <a:t>Builds on industry expertise</a:t>
            </a:r>
          </a:p>
          <a:p>
            <a:pPr>
              <a:lnSpc>
                <a:spcPct val="120000"/>
              </a:lnSpc>
              <a:spcBef>
                <a:spcPts val="0"/>
              </a:spcBef>
            </a:pPr>
            <a:r>
              <a:rPr lang="en-US" dirty="0"/>
              <a:t>Avoids duplication/promotes uniformity</a:t>
            </a:r>
          </a:p>
          <a:p>
            <a:pPr>
              <a:lnSpc>
                <a:spcPct val="120000"/>
              </a:lnSpc>
              <a:spcBef>
                <a:spcPts val="0"/>
              </a:spcBef>
            </a:pPr>
            <a:r>
              <a:rPr lang="en-US" dirty="0"/>
              <a:t>May be updated more frequently</a:t>
            </a:r>
          </a:p>
        </p:txBody>
      </p:sp>
    </p:spTree>
    <p:extLst>
      <p:ext uri="{BB962C8B-B14F-4D97-AF65-F5344CB8AC3E}">
        <p14:creationId xmlns:p14="http://schemas.microsoft.com/office/powerpoint/2010/main" val="234143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Public Access Problem</a:t>
            </a:r>
          </a:p>
        </p:txBody>
      </p:sp>
      <p:sp>
        <p:nvSpPr>
          <p:cNvPr id="3" name="Content Placeholder 2"/>
          <p:cNvSpPr>
            <a:spLocks noGrp="1"/>
          </p:cNvSpPr>
          <p:nvPr>
            <p:ph idx="1"/>
          </p:nvPr>
        </p:nvSpPr>
        <p:spPr>
          <a:xfrm>
            <a:off x="838200" y="1325167"/>
            <a:ext cx="10339552" cy="4775597"/>
          </a:xfrm>
        </p:spPr>
        <p:txBody>
          <a:bodyPr>
            <a:normAutofit/>
          </a:bodyPr>
          <a:lstStyle/>
          <a:p>
            <a:pPr marL="0" indent="0">
              <a:buNone/>
            </a:pPr>
            <a:endParaRPr lang="en-US" i="1" dirty="0"/>
          </a:p>
          <a:p>
            <a:endParaRPr lang="en-US" sz="600" dirty="0"/>
          </a:p>
          <a:p>
            <a:pPr>
              <a:lnSpc>
                <a:spcPct val="100000"/>
              </a:lnSpc>
              <a:spcBef>
                <a:spcPts val="0"/>
              </a:spcBef>
            </a:pPr>
            <a:r>
              <a:rPr lang="en-US" dirty="0"/>
              <a:t>When private standards become incorporated by reference into public regulations, the terms of those standards are not published in the </a:t>
            </a:r>
            <a:r>
              <a:rPr lang="en-US" i="1" dirty="0"/>
              <a:t>Federal Register </a:t>
            </a:r>
            <a:r>
              <a:rPr lang="en-US" dirty="0"/>
              <a:t>or the Code of Federal Regulations. </a:t>
            </a:r>
          </a:p>
          <a:p>
            <a:pPr>
              <a:lnSpc>
                <a:spcPct val="100000"/>
              </a:lnSpc>
              <a:spcBef>
                <a:spcPts val="0"/>
              </a:spcBef>
            </a:pPr>
            <a:endParaRPr lang="en-US" dirty="0"/>
          </a:p>
          <a:p>
            <a:pPr>
              <a:lnSpc>
                <a:spcPct val="100000"/>
              </a:lnSpc>
              <a:spcBef>
                <a:spcPts val="0"/>
              </a:spcBef>
            </a:pPr>
            <a:r>
              <a:rPr lang="en-US" dirty="0"/>
              <a:t>How easy is it for the public to know what these incorporated standards say?</a:t>
            </a:r>
          </a:p>
          <a:p>
            <a:pPr marL="0" indent="0">
              <a:lnSpc>
                <a:spcPct val="100000"/>
              </a:lnSpc>
              <a:spcBef>
                <a:spcPts val="0"/>
              </a:spcBef>
              <a:buNone/>
            </a:pPr>
            <a:endParaRPr lang="en-US" dirty="0"/>
          </a:p>
          <a:p>
            <a:pPr>
              <a:lnSpc>
                <a:spcPct val="100000"/>
              </a:lnSpc>
              <a:spcBef>
                <a:spcPts val="0"/>
              </a:spcBef>
            </a:pPr>
            <a:r>
              <a:rPr lang="en-US" dirty="0"/>
              <a:t>The public access problem is complicated by the fact that private standards are often copyrighted.</a:t>
            </a:r>
          </a:p>
        </p:txBody>
      </p:sp>
    </p:spTree>
    <p:extLst>
      <p:ext uri="{BB962C8B-B14F-4D97-AF65-F5344CB8AC3E}">
        <p14:creationId xmlns:p14="http://schemas.microsoft.com/office/powerpoint/2010/main" val="163670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Copyright</a:t>
            </a:r>
          </a:p>
        </p:txBody>
      </p:sp>
      <p:sp>
        <p:nvSpPr>
          <p:cNvPr id="3" name="Content Placeholder 2"/>
          <p:cNvSpPr>
            <a:spLocks noGrp="1"/>
          </p:cNvSpPr>
          <p:nvPr>
            <p:ph idx="1"/>
          </p:nvPr>
        </p:nvSpPr>
        <p:spPr>
          <a:xfrm>
            <a:off x="838200" y="1519239"/>
            <a:ext cx="10276489" cy="4910136"/>
          </a:xfrm>
        </p:spPr>
        <p:txBody>
          <a:bodyPr>
            <a:normAutofit/>
          </a:bodyPr>
          <a:lstStyle/>
          <a:p>
            <a:pPr>
              <a:lnSpc>
                <a:spcPct val="120000"/>
              </a:lnSpc>
              <a:spcBef>
                <a:spcPts val="0"/>
              </a:spcBef>
            </a:pPr>
            <a:r>
              <a:rPr lang="en-US" dirty="0"/>
              <a:t>Governmental use is not necessary fair use</a:t>
            </a:r>
            <a:r>
              <a:rPr lang="en-US" i="1" dirty="0"/>
              <a:t>.  See, e.g.</a:t>
            </a:r>
            <a:r>
              <a:rPr lang="en-US" dirty="0"/>
              <a:t>, 1999 OLC Opinion.</a:t>
            </a:r>
            <a:endParaRPr lang="en-US" i="1" dirty="0"/>
          </a:p>
          <a:p>
            <a:pPr>
              <a:lnSpc>
                <a:spcPct val="120000"/>
              </a:lnSpc>
              <a:spcBef>
                <a:spcPts val="0"/>
              </a:spcBef>
            </a:pPr>
            <a:endParaRPr lang="en-US" sz="600" dirty="0"/>
          </a:p>
          <a:p>
            <a:pPr>
              <a:lnSpc>
                <a:spcPct val="120000"/>
              </a:lnSpc>
              <a:spcBef>
                <a:spcPts val="0"/>
              </a:spcBef>
            </a:pPr>
            <a:r>
              <a:rPr lang="en-US" dirty="0"/>
              <a:t>Private </a:t>
            </a:r>
            <a:r>
              <a:rPr lang="en-US" u="sng" dirty="0"/>
              <a:t>codes</a:t>
            </a:r>
            <a:r>
              <a:rPr lang="en-US" dirty="0"/>
              <a:t> adopted by law may merge with the law and become part of public domain. </a:t>
            </a:r>
            <a:r>
              <a:rPr lang="en-US" dirty="0" err="1"/>
              <a:t>Veeck</a:t>
            </a:r>
            <a:r>
              <a:rPr lang="en-US" dirty="0"/>
              <a:t> v. Southern Bldg. Code Congress Int'l, Inc., 293 F.3d 791 (5th Cir. 2002) (en banc).</a:t>
            </a:r>
          </a:p>
          <a:p>
            <a:pPr lvl="1">
              <a:lnSpc>
                <a:spcPct val="120000"/>
              </a:lnSpc>
              <a:spcBef>
                <a:spcPts val="0"/>
              </a:spcBef>
            </a:pPr>
            <a:r>
              <a:rPr lang="en-US" dirty="0"/>
              <a:t>But </a:t>
            </a:r>
            <a:r>
              <a:rPr lang="en-US" i="1" dirty="0" err="1"/>
              <a:t>Veeck</a:t>
            </a:r>
            <a:r>
              <a:rPr lang="en-US" i="1" dirty="0"/>
              <a:t> </a:t>
            </a:r>
            <a:r>
              <a:rPr lang="en-US" dirty="0"/>
              <a:t>expressly excluded </a:t>
            </a:r>
            <a:r>
              <a:rPr lang="en-US" u="sng" dirty="0"/>
              <a:t>standards</a:t>
            </a:r>
            <a:r>
              <a:rPr lang="en-US" dirty="0"/>
              <a:t> incorporated by reference into law, which retain copyright even after incorporation</a:t>
            </a:r>
          </a:p>
          <a:p>
            <a:pPr>
              <a:lnSpc>
                <a:spcPct val="120000"/>
              </a:lnSpc>
              <a:spcBef>
                <a:spcPts val="0"/>
              </a:spcBef>
            </a:pPr>
            <a:endParaRPr lang="en-US" sz="600" dirty="0"/>
          </a:p>
          <a:p>
            <a:pPr>
              <a:lnSpc>
                <a:spcPct val="120000"/>
              </a:lnSpc>
              <a:spcBef>
                <a:spcPts val="0"/>
              </a:spcBef>
            </a:pPr>
            <a:endParaRPr lang="en-US" sz="600" dirty="0"/>
          </a:p>
        </p:txBody>
      </p:sp>
    </p:spTree>
    <p:extLst>
      <p:ext uri="{BB962C8B-B14F-4D97-AF65-F5344CB8AC3E}">
        <p14:creationId xmlns:p14="http://schemas.microsoft.com/office/powerpoint/2010/main" val="281384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extcity.org/images/made/img_malamud_700_525_80.jpg"/>
          <p:cNvPicPr>
            <a:picLocks noChangeAspect="1" noChangeArrowheads="1"/>
          </p:cNvPicPr>
          <p:nvPr/>
        </p:nvPicPr>
        <p:blipFill rotWithShape="1">
          <a:blip r:embed="rId3">
            <a:extLst>
              <a:ext uri="{28A0092B-C50C-407E-A947-70E740481C1C}">
                <a14:useLocalDpi xmlns:a14="http://schemas.microsoft.com/office/drawing/2010/main" val="0"/>
              </a:ext>
            </a:extLst>
          </a:blip>
          <a:srcRect r="15944" b="257"/>
          <a:stretch/>
        </p:blipFill>
        <p:spPr bwMode="auto">
          <a:xfrm>
            <a:off x="2728876" y="1789450"/>
            <a:ext cx="2847703" cy="25343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935282" y="1789451"/>
            <a:ext cx="3788229" cy="4695519"/>
          </a:xfrm>
          <a:prstGeom prst="rect">
            <a:avLst/>
          </a:prstGeom>
        </p:spPr>
      </p:pic>
      <p:pic>
        <p:nvPicPr>
          <p:cNvPr id="6" name="Picture 5"/>
          <p:cNvPicPr>
            <a:picLocks noChangeAspect="1"/>
          </p:cNvPicPr>
          <p:nvPr/>
        </p:nvPicPr>
        <p:blipFill>
          <a:blip r:embed="rId5"/>
          <a:stretch>
            <a:fillRect/>
          </a:stretch>
        </p:blipFill>
        <p:spPr>
          <a:xfrm>
            <a:off x="3053977" y="4340909"/>
            <a:ext cx="2397526" cy="2144061"/>
          </a:xfrm>
          <a:prstGeom prst="rect">
            <a:avLst/>
          </a:prstGeom>
        </p:spPr>
      </p:pic>
      <p:sp>
        <p:nvSpPr>
          <p:cNvPr id="2" name="TextBox 1">
            <a:extLst>
              <a:ext uri="{FF2B5EF4-FFF2-40B4-BE49-F238E27FC236}">
                <a16:creationId xmlns:a16="http://schemas.microsoft.com/office/drawing/2014/main" id="{FE52AB98-E0C8-FF42-BD8C-E2F3DD191B65}"/>
              </a:ext>
            </a:extLst>
          </p:cNvPr>
          <p:cNvSpPr txBox="1"/>
          <p:nvPr/>
        </p:nvSpPr>
        <p:spPr>
          <a:xfrm>
            <a:off x="536029" y="342900"/>
            <a:ext cx="11303874" cy="1446550"/>
          </a:xfrm>
          <a:prstGeom prst="rect">
            <a:avLst/>
          </a:prstGeom>
          <a:noFill/>
        </p:spPr>
        <p:txBody>
          <a:bodyPr wrap="square" rtlCol="0">
            <a:spAutoFit/>
          </a:bodyPr>
          <a:lstStyle/>
          <a:p>
            <a:r>
              <a:rPr lang="en-US" sz="4400" b="1" dirty="0" err="1"/>
              <a:t>Public.Resource.org’s</a:t>
            </a:r>
            <a:r>
              <a:rPr lang="en-US" sz="4400" b="1" dirty="0"/>
              <a:t> Box of Standards Campaign (2012)</a:t>
            </a:r>
          </a:p>
        </p:txBody>
      </p:sp>
    </p:spTree>
    <p:extLst>
      <p:ext uri="{BB962C8B-B14F-4D97-AF65-F5344CB8AC3E}">
        <p14:creationId xmlns:p14="http://schemas.microsoft.com/office/powerpoint/2010/main" val="42023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Access: A “Wicked” Question?</a:t>
            </a:r>
          </a:p>
        </p:txBody>
      </p:sp>
      <p:sp>
        <p:nvSpPr>
          <p:cNvPr id="3" name="Content Placeholder 2"/>
          <p:cNvSpPr>
            <a:spLocks noGrp="1"/>
          </p:cNvSpPr>
          <p:nvPr>
            <p:ph idx="1"/>
          </p:nvPr>
        </p:nvSpPr>
        <p:spPr>
          <a:xfrm>
            <a:off x="838200" y="1353743"/>
            <a:ext cx="9708931" cy="3617492"/>
          </a:xfrm>
        </p:spPr>
        <p:txBody>
          <a:bodyPr>
            <a:normAutofit/>
          </a:bodyPr>
          <a:lstStyle/>
          <a:p>
            <a:pPr marL="0" indent="0">
              <a:buNone/>
            </a:pPr>
            <a:endParaRPr lang="en-US" i="1" dirty="0"/>
          </a:p>
          <a:p>
            <a:endParaRPr lang="en-US" sz="600" b="1" dirty="0"/>
          </a:p>
          <a:p>
            <a:r>
              <a:rPr lang="en-US" b="1" dirty="0"/>
              <a:t>Policy: </a:t>
            </a:r>
            <a:r>
              <a:rPr lang="en-US" dirty="0"/>
              <a:t>Should the full text of standards incorporated by reference in federal regulations be available for free online?</a:t>
            </a:r>
          </a:p>
          <a:p>
            <a:endParaRPr lang="en-US" sz="600" b="1" dirty="0"/>
          </a:p>
          <a:p>
            <a:r>
              <a:rPr lang="en-US" b="1" dirty="0"/>
              <a:t>Law:</a:t>
            </a:r>
            <a:r>
              <a:rPr lang="en-US" dirty="0"/>
              <a:t> Does the law require free online availability?</a:t>
            </a:r>
          </a:p>
          <a:p>
            <a:endParaRPr lang="en-US" sz="600" b="1" dirty="0"/>
          </a:p>
          <a:p>
            <a:r>
              <a:rPr lang="en-US" b="1" dirty="0"/>
              <a:t>Should we separate these questions?  Why or why not?</a:t>
            </a:r>
          </a:p>
        </p:txBody>
      </p:sp>
    </p:spTree>
    <p:extLst>
      <p:ext uri="{BB962C8B-B14F-4D97-AF65-F5344CB8AC3E}">
        <p14:creationId xmlns:p14="http://schemas.microsoft.com/office/powerpoint/2010/main" val="4251725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1304</Words>
  <Application>Microsoft Macintosh PowerPoint</Application>
  <PresentationFormat>Widescreen</PresentationFormat>
  <Paragraphs>110</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vt:lpstr>
      <vt:lpstr>Times New Roman</vt:lpstr>
      <vt:lpstr>Office Theme</vt:lpstr>
      <vt:lpstr>Voluntary Codes and Standards</vt:lpstr>
      <vt:lpstr>What is Incorporation by Reference?</vt:lpstr>
      <vt:lpstr>Examples of Incorporation by Reference</vt:lpstr>
      <vt:lpstr>Why Agencies Incorporate Private Standards: Legal Reasons</vt:lpstr>
      <vt:lpstr>Why Agencies Incorporate Private Standards: Policy Reasons</vt:lpstr>
      <vt:lpstr>The Public Access Problem</vt:lpstr>
      <vt:lpstr>Copyright</vt:lpstr>
      <vt:lpstr>PowerPoint Presentation</vt:lpstr>
      <vt:lpstr>Public Access: A “Wicked” Question?</vt:lpstr>
      <vt:lpstr>Incorporated Standards Must Be “Reasonably Available”</vt:lpstr>
      <vt:lpstr>Interpreting 5 U.S.C. § 552(a)(1)</vt:lpstr>
      <vt:lpstr>A Multidimensional Problem</vt:lpstr>
      <vt:lpstr>Federal Standards Policy</vt:lpstr>
      <vt:lpstr>State of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Schleicher Bremer</dc:creator>
  <cp:lastModifiedBy>Microsoft Office User</cp:lastModifiedBy>
  <cp:revision>70</cp:revision>
  <cp:lastPrinted>2016-11-28T20:00:41Z</cp:lastPrinted>
  <dcterms:created xsi:type="dcterms:W3CDTF">2016-11-22T18:47:56Z</dcterms:created>
  <dcterms:modified xsi:type="dcterms:W3CDTF">2022-08-21T18:16:16Z</dcterms:modified>
</cp:coreProperties>
</file>