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sldIdLst>
    <p:sldId id="257" r:id="rId2"/>
    <p:sldId id="269" r:id="rId3"/>
    <p:sldId id="270" r:id="rId4"/>
    <p:sldId id="258" r:id="rId5"/>
    <p:sldId id="259" r:id="rId6"/>
    <p:sldId id="260" r:id="rId7"/>
    <p:sldId id="261" r:id="rId8"/>
    <p:sldId id="262" r:id="rId9"/>
    <p:sldId id="265" r:id="rId10"/>
    <p:sldId id="275" r:id="rId11"/>
    <p:sldId id="274" r:id="rId12"/>
    <p:sldId id="263" r:id="rId13"/>
    <p:sldId id="272" r:id="rId14"/>
    <p:sldId id="266" r:id="rId15"/>
    <p:sldId id="273"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3"/>
    <p:restoredTop sz="94694"/>
  </p:normalViewPr>
  <p:slideViewPr>
    <p:cSldViewPr snapToGrid="0" snapToObjects="1">
      <p:cViewPr varScale="1">
        <p:scale>
          <a:sx n="103" d="100"/>
          <a:sy n="103" d="100"/>
        </p:scale>
        <p:origin x="19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3FB73-31E5-5E42-9BF9-FB31D5E80092}" type="datetimeFigureOut">
              <a:rPr lang="en-US" smtClean="0"/>
              <a:t>8/21/22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04533-B741-4943-B4D4-3C84E7CA0D35}" type="slidenum">
              <a:rPr lang="en-US" smtClean="0"/>
              <a:t>‹#›</a:t>
            </a:fld>
            <a:endParaRPr lang="en-US"/>
          </a:p>
        </p:txBody>
      </p:sp>
    </p:spTree>
    <p:extLst>
      <p:ext uri="{BB962C8B-B14F-4D97-AF65-F5344CB8AC3E}">
        <p14:creationId xmlns:p14="http://schemas.microsoft.com/office/powerpoint/2010/main" val="139013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8</a:t>
            </a:fld>
            <a:endParaRPr lang="en-US" dirty="0"/>
          </a:p>
        </p:txBody>
      </p:sp>
    </p:spTree>
    <p:extLst>
      <p:ext uri="{BB962C8B-B14F-4D97-AF65-F5344CB8AC3E}">
        <p14:creationId xmlns:p14="http://schemas.microsoft.com/office/powerpoint/2010/main" val="322045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9</a:t>
            </a:fld>
            <a:endParaRPr lang="en-US" dirty="0"/>
          </a:p>
        </p:txBody>
      </p:sp>
    </p:spTree>
    <p:extLst>
      <p:ext uri="{BB962C8B-B14F-4D97-AF65-F5344CB8AC3E}">
        <p14:creationId xmlns:p14="http://schemas.microsoft.com/office/powerpoint/2010/main" val="351715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13</a:t>
            </a:fld>
            <a:endParaRPr lang="en-US" dirty="0"/>
          </a:p>
        </p:txBody>
      </p:sp>
    </p:spTree>
    <p:extLst>
      <p:ext uri="{BB962C8B-B14F-4D97-AF65-F5344CB8AC3E}">
        <p14:creationId xmlns:p14="http://schemas.microsoft.com/office/powerpoint/2010/main" val="214768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15</a:t>
            </a:fld>
            <a:endParaRPr lang="en-US" dirty="0"/>
          </a:p>
        </p:txBody>
      </p:sp>
    </p:spTree>
    <p:extLst>
      <p:ext uri="{BB962C8B-B14F-4D97-AF65-F5344CB8AC3E}">
        <p14:creationId xmlns:p14="http://schemas.microsoft.com/office/powerpoint/2010/main" val="7518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16</a:t>
            </a:fld>
            <a:endParaRPr lang="en-US" dirty="0"/>
          </a:p>
        </p:txBody>
      </p:sp>
    </p:spTree>
    <p:extLst>
      <p:ext uri="{BB962C8B-B14F-4D97-AF65-F5344CB8AC3E}">
        <p14:creationId xmlns:p14="http://schemas.microsoft.com/office/powerpoint/2010/main" val="315925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AAB-0F14-B041-A553-EDB56A143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035B9B-8612-6F47-8708-BD500AA68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0786AA-89F9-9B4D-A7DE-3BDAADC5408C}"/>
              </a:ext>
            </a:extLst>
          </p:cNvPr>
          <p:cNvSpPr>
            <a:spLocks noGrp="1"/>
          </p:cNvSpPr>
          <p:nvPr>
            <p:ph type="dt" sz="half" idx="10"/>
          </p:nvPr>
        </p:nvSpPr>
        <p:spPr/>
        <p:txBody>
          <a:bodyPr/>
          <a:lstStyle/>
          <a:p>
            <a:fld id="{0C0EE666-AAF5-C149-A465-2522A91C5D47}" type="datetime1">
              <a:rPr lang="en-US" smtClean="0"/>
              <a:t>8/21/22</a:t>
            </a:fld>
            <a:endParaRPr lang="en-US"/>
          </a:p>
        </p:txBody>
      </p:sp>
      <p:sp>
        <p:nvSpPr>
          <p:cNvPr id="5" name="Footer Placeholder 4">
            <a:extLst>
              <a:ext uri="{FF2B5EF4-FFF2-40B4-BE49-F238E27FC236}">
                <a16:creationId xmlns:a16="http://schemas.microsoft.com/office/drawing/2014/main" id="{DDB84317-1ABD-854F-B1F9-A29609FEE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E6339-8746-D84A-A7FE-6EED9CC9B5D5}"/>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270745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3C4B-D80E-644E-B52C-B98AA5079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E2F77F-DB43-CF45-BB4B-0D1821DAD8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1E0D5-44E7-C140-8FC8-EB667EEFE289}"/>
              </a:ext>
            </a:extLst>
          </p:cNvPr>
          <p:cNvSpPr>
            <a:spLocks noGrp="1"/>
          </p:cNvSpPr>
          <p:nvPr>
            <p:ph type="dt" sz="half" idx="10"/>
          </p:nvPr>
        </p:nvSpPr>
        <p:spPr/>
        <p:txBody>
          <a:bodyPr/>
          <a:lstStyle/>
          <a:p>
            <a:fld id="{5CDE50DE-A92A-BA4B-8805-13D7D5C53C13}" type="datetime1">
              <a:rPr lang="en-US" smtClean="0"/>
              <a:t>8/21/22</a:t>
            </a:fld>
            <a:endParaRPr lang="en-US"/>
          </a:p>
        </p:txBody>
      </p:sp>
      <p:sp>
        <p:nvSpPr>
          <p:cNvPr id="5" name="Footer Placeholder 4">
            <a:extLst>
              <a:ext uri="{FF2B5EF4-FFF2-40B4-BE49-F238E27FC236}">
                <a16:creationId xmlns:a16="http://schemas.microsoft.com/office/drawing/2014/main" id="{F8083421-49DA-4044-AA03-34B4DE89F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71627-F234-084B-8B10-FA24EC544546}"/>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175205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CACEB-88F9-DE43-8744-75149DE75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BD51F-4AF6-FA41-B27B-9CACA4AFAE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AA3EA-1125-F74C-9410-66BD1CEFAD93}"/>
              </a:ext>
            </a:extLst>
          </p:cNvPr>
          <p:cNvSpPr>
            <a:spLocks noGrp="1"/>
          </p:cNvSpPr>
          <p:nvPr>
            <p:ph type="dt" sz="half" idx="10"/>
          </p:nvPr>
        </p:nvSpPr>
        <p:spPr/>
        <p:txBody>
          <a:bodyPr/>
          <a:lstStyle/>
          <a:p>
            <a:fld id="{193C6952-07A6-2A46-82EA-AC91FD650B42}" type="datetime1">
              <a:rPr lang="en-US" smtClean="0"/>
              <a:t>8/21/22</a:t>
            </a:fld>
            <a:endParaRPr lang="en-US"/>
          </a:p>
        </p:txBody>
      </p:sp>
      <p:sp>
        <p:nvSpPr>
          <p:cNvPr id="5" name="Footer Placeholder 4">
            <a:extLst>
              <a:ext uri="{FF2B5EF4-FFF2-40B4-BE49-F238E27FC236}">
                <a16:creationId xmlns:a16="http://schemas.microsoft.com/office/drawing/2014/main" id="{EC26E224-6EE7-C642-970B-D8C6CE824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B956C-F762-4E4C-97C4-7004C1560CC4}"/>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189339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C2EC-1AE7-314A-8EE4-1B05AA8A5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A15FD-33FE-894B-806D-79F11513EB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F76EB-2004-EF46-B435-4B7426DED4FC}"/>
              </a:ext>
            </a:extLst>
          </p:cNvPr>
          <p:cNvSpPr>
            <a:spLocks noGrp="1"/>
          </p:cNvSpPr>
          <p:nvPr>
            <p:ph type="dt" sz="half" idx="10"/>
          </p:nvPr>
        </p:nvSpPr>
        <p:spPr/>
        <p:txBody>
          <a:bodyPr/>
          <a:lstStyle/>
          <a:p>
            <a:fld id="{676DB247-F58F-B041-853E-B311AB8B5DCE}" type="datetime1">
              <a:rPr lang="en-US" smtClean="0"/>
              <a:t>8/21/22</a:t>
            </a:fld>
            <a:endParaRPr lang="en-US"/>
          </a:p>
        </p:txBody>
      </p:sp>
      <p:sp>
        <p:nvSpPr>
          <p:cNvPr id="5" name="Footer Placeholder 4">
            <a:extLst>
              <a:ext uri="{FF2B5EF4-FFF2-40B4-BE49-F238E27FC236}">
                <a16:creationId xmlns:a16="http://schemas.microsoft.com/office/drawing/2014/main" id="{C5B9BFC1-33AB-4F4B-837A-4B606C696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96D75-91B0-7148-BA9F-8D1379EF5FE2}"/>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412930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255F-5023-284B-8A94-A4320251E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B04FC-4C6F-C147-8D44-51E3862CC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1AC397-DB79-EF4D-9198-9F054EA15083}"/>
              </a:ext>
            </a:extLst>
          </p:cNvPr>
          <p:cNvSpPr>
            <a:spLocks noGrp="1"/>
          </p:cNvSpPr>
          <p:nvPr>
            <p:ph type="dt" sz="half" idx="10"/>
          </p:nvPr>
        </p:nvSpPr>
        <p:spPr/>
        <p:txBody>
          <a:bodyPr/>
          <a:lstStyle/>
          <a:p>
            <a:fld id="{2EB5B6E8-D8F3-4C4C-9B27-147B445D3E52}" type="datetime1">
              <a:rPr lang="en-US" smtClean="0"/>
              <a:t>8/21/22</a:t>
            </a:fld>
            <a:endParaRPr lang="en-US"/>
          </a:p>
        </p:txBody>
      </p:sp>
      <p:sp>
        <p:nvSpPr>
          <p:cNvPr id="5" name="Footer Placeholder 4">
            <a:extLst>
              <a:ext uri="{FF2B5EF4-FFF2-40B4-BE49-F238E27FC236}">
                <a16:creationId xmlns:a16="http://schemas.microsoft.com/office/drawing/2014/main" id="{4F2FBCB0-4440-1D4B-80A4-979A39871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C20A9-085D-1E4C-A6AF-21C7C9CC84C4}"/>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241085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536-3770-164E-AE74-8C219DD85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66AAF-E952-404B-8AD0-3734712692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DBDBB-61B2-FE40-91E8-9E3A797E8E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10405-9328-7143-99A8-11749DB1C726}"/>
              </a:ext>
            </a:extLst>
          </p:cNvPr>
          <p:cNvSpPr>
            <a:spLocks noGrp="1"/>
          </p:cNvSpPr>
          <p:nvPr>
            <p:ph type="dt" sz="half" idx="10"/>
          </p:nvPr>
        </p:nvSpPr>
        <p:spPr/>
        <p:txBody>
          <a:bodyPr/>
          <a:lstStyle/>
          <a:p>
            <a:fld id="{24BD4E2D-30FB-B145-9805-DCEAE90073C2}" type="datetime1">
              <a:rPr lang="en-US" smtClean="0"/>
              <a:t>8/21/22</a:t>
            </a:fld>
            <a:endParaRPr lang="en-US"/>
          </a:p>
        </p:txBody>
      </p:sp>
      <p:sp>
        <p:nvSpPr>
          <p:cNvPr id="6" name="Footer Placeholder 5">
            <a:extLst>
              <a:ext uri="{FF2B5EF4-FFF2-40B4-BE49-F238E27FC236}">
                <a16:creationId xmlns:a16="http://schemas.microsoft.com/office/drawing/2014/main" id="{2FC066B6-F1BA-BA45-B6ED-C2873C81B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AFB82-F84D-3344-8529-A2C5251F6BB8}"/>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320537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E762-B321-D748-922F-18B9F4F97F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52A12-09EB-E246-B303-3244BA016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438E8E-363C-5D48-B768-F6F5F562F1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3AA28-E954-5D48-B74D-7C986EDCF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A85221-144B-B143-95D9-04B2A4D3B5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2ECFE-8C4D-D040-AE7D-8FB70F2D5A0C}"/>
              </a:ext>
            </a:extLst>
          </p:cNvPr>
          <p:cNvSpPr>
            <a:spLocks noGrp="1"/>
          </p:cNvSpPr>
          <p:nvPr>
            <p:ph type="dt" sz="half" idx="10"/>
          </p:nvPr>
        </p:nvSpPr>
        <p:spPr/>
        <p:txBody>
          <a:bodyPr/>
          <a:lstStyle/>
          <a:p>
            <a:fld id="{9D9F6C27-90FE-C542-9099-86483822EB78}" type="datetime1">
              <a:rPr lang="en-US" smtClean="0"/>
              <a:t>8/21/22</a:t>
            </a:fld>
            <a:endParaRPr lang="en-US"/>
          </a:p>
        </p:txBody>
      </p:sp>
      <p:sp>
        <p:nvSpPr>
          <p:cNvPr id="8" name="Footer Placeholder 7">
            <a:extLst>
              <a:ext uri="{FF2B5EF4-FFF2-40B4-BE49-F238E27FC236}">
                <a16:creationId xmlns:a16="http://schemas.microsoft.com/office/drawing/2014/main" id="{B94AC131-FC34-B14D-BBC1-C9BEDDAD3D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D6764-B507-6444-A66F-DDFCFA2800E3}"/>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400063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7B10-56EC-1145-A4CB-28D1CEB449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A1494-7766-414B-ADD0-661337EA8E8D}"/>
              </a:ext>
            </a:extLst>
          </p:cNvPr>
          <p:cNvSpPr>
            <a:spLocks noGrp="1"/>
          </p:cNvSpPr>
          <p:nvPr>
            <p:ph type="dt" sz="half" idx="10"/>
          </p:nvPr>
        </p:nvSpPr>
        <p:spPr/>
        <p:txBody>
          <a:bodyPr/>
          <a:lstStyle/>
          <a:p>
            <a:fld id="{3A899965-A914-0B4F-B079-88D9B614A238}" type="datetime1">
              <a:rPr lang="en-US" smtClean="0"/>
              <a:t>8/21/22</a:t>
            </a:fld>
            <a:endParaRPr lang="en-US"/>
          </a:p>
        </p:txBody>
      </p:sp>
      <p:sp>
        <p:nvSpPr>
          <p:cNvPr id="4" name="Footer Placeholder 3">
            <a:extLst>
              <a:ext uri="{FF2B5EF4-FFF2-40B4-BE49-F238E27FC236}">
                <a16:creationId xmlns:a16="http://schemas.microsoft.com/office/drawing/2014/main" id="{32615D25-2752-B549-B017-B9EC86555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FBCB9-6ACC-3D4C-B1F6-AF992F7A5BB3}"/>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134072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53C18-4F00-A44E-80C2-FBC2C6AEA614}"/>
              </a:ext>
            </a:extLst>
          </p:cNvPr>
          <p:cNvSpPr>
            <a:spLocks noGrp="1"/>
          </p:cNvSpPr>
          <p:nvPr>
            <p:ph type="dt" sz="half" idx="10"/>
          </p:nvPr>
        </p:nvSpPr>
        <p:spPr/>
        <p:txBody>
          <a:bodyPr/>
          <a:lstStyle/>
          <a:p>
            <a:fld id="{ECD53E65-9C25-1E44-AB2B-254AF46C2CF8}" type="datetime1">
              <a:rPr lang="en-US" smtClean="0"/>
              <a:t>8/21/22</a:t>
            </a:fld>
            <a:endParaRPr lang="en-US"/>
          </a:p>
        </p:txBody>
      </p:sp>
      <p:sp>
        <p:nvSpPr>
          <p:cNvPr id="3" name="Footer Placeholder 2">
            <a:extLst>
              <a:ext uri="{FF2B5EF4-FFF2-40B4-BE49-F238E27FC236}">
                <a16:creationId xmlns:a16="http://schemas.microsoft.com/office/drawing/2014/main" id="{14614718-6414-C04A-A3EC-6F8F7CD63A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8A612-9E84-B448-BEAA-0FA965F7FC1E}"/>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88665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C8E6-F22E-7D4E-AFB3-E2CB41B26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8C953-8F01-EC4F-915E-CC11F5A74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B803F4-B2F2-0142-86A4-84F167353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12137-4D6E-7740-846E-2173120BCCF0}"/>
              </a:ext>
            </a:extLst>
          </p:cNvPr>
          <p:cNvSpPr>
            <a:spLocks noGrp="1"/>
          </p:cNvSpPr>
          <p:nvPr>
            <p:ph type="dt" sz="half" idx="10"/>
          </p:nvPr>
        </p:nvSpPr>
        <p:spPr/>
        <p:txBody>
          <a:bodyPr/>
          <a:lstStyle/>
          <a:p>
            <a:fld id="{A1F83A0E-4E08-964F-9F7B-92BC31568FAA}" type="datetime1">
              <a:rPr lang="en-US" smtClean="0"/>
              <a:t>8/21/22</a:t>
            </a:fld>
            <a:endParaRPr lang="en-US"/>
          </a:p>
        </p:txBody>
      </p:sp>
      <p:sp>
        <p:nvSpPr>
          <p:cNvPr id="6" name="Footer Placeholder 5">
            <a:extLst>
              <a:ext uri="{FF2B5EF4-FFF2-40B4-BE49-F238E27FC236}">
                <a16:creationId xmlns:a16="http://schemas.microsoft.com/office/drawing/2014/main" id="{9D8FEC82-3B56-3641-B484-1753225F7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052E8-B0BE-2A45-8A8A-6A322AAB34A1}"/>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139339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4E7C-4C88-0544-8AFC-6DB8DD053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5BE75B-F328-5641-874B-97C6AF47F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010E5-0AAA-E649-84F1-477C50D6E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996722-D6A5-3A4F-AD90-62AFE1E6B2E7}"/>
              </a:ext>
            </a:extLst>
          </p:cNvPr>
          <p:cNvSpPr>
            <a:spLocks noGrp="1"/>
          </p:cNvSpPr>
          <p:nvPr>
            <p:ph type="dt" sz="half" idx="10"/>
          </p:nvPr>
        </p:nvSpPr>
        <p:spPr/>
        <p:txBody>
          <a:bodyPr/>
          <a:lstStyle/>
          <a:p>
            <a:fld id="{31277A84-5BE2-BB4E-BC5D-2BCEB725188E}" type="datetime1">
              <a:rPr lang="en-US" smtClean="0"/>
              <a:t>8/21/22</a:t>
            </a:fld>
            <a:endParaRPr lang="en-US"/>
          </a:p>
        </p:txBody>
      </p:sp>
      <p:sp>
        <p:nvSpPr>
          <p:cNvPr id="6" name="Footer Placeholder 5">
            <a:extLst>
              <a:ext uri="{FF2B5EF4-FFF2-40B4-BE49-F238E27FC236}">
                <a16:creationId xmlns:a16="http://schemas.microsoft.com/office/drawing/2014/main" id="{1289B7E3-0109-F446-AD93-7B2CDB92A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233AC-A1D2-554C-B81B-DB479DBBFBC4}"/>
              </a:ext>
            </a:extLst>
          </p:cNvPr>
          <p:cNvSpPr>
            <a:spLocks noGrp="1"/>
          </p:cNvSpPr>
          <p:nvPr>
            <p:ph type="sldNum" sz="quarter" idx="12"/>
          </p:nvPr>
        </p:nvSpPr>
        <p:spPr/>
        <p:txBody>
          <a:bodyPr/>
          <a:lstStyle/>
          <a:p>
            <a:fld id="{57096DC1-2A38-1547-977B-DE91802E1FC1}" type="slidenum">
              <a:rPr lang="en-US" smtClean="0"/>
              <a:t>‹#›</a:t>
            </a:fld>
            <a:endParaRPr lang="en-US"/>
          </a:p>
        </p:txBody>
      </p:sp>
    </p:spTree>
    <p:extLst>
      <p:ext uri="{BB962C8B-B14F-4D97-AF65-F5344CB8AC3E}">
        <p14:creationId xmlns:p14="http://schemas.microsoft.com/office/powerpoint/2010/main" val="416961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69200-9B32-B24F-87DC-1BCDB674A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D5A126-831D-B548-B361-7DFB5EE3C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87D49-3A34-8747-B0C2-06FED3D80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15BCA-D390-4944-A559-D8885F7CC78D}" type="datetime1">
              <a:rPr lang="en-US" smtClean="0"/>
              <a:t>8/21/22</a:t>
            </a:fld>
            <a:endParaRPr lang="en-US"/>
          </a:p>
        </p:txBody>
      </p:sp>
      <p:sp>
        <p:nvSpPr>
          <p:cNvPr id="5" name="Footer Placeholder 4">
            <a:extLst>
              <a:ext uri="{FF2B5EF4-FFF2-40B4-BE49-F238E27FC236}">
                <a16:creationId xmlns:a16="http://schemas.microsoft.com/office/drawing/2014/main" id="{F74E42F5-92CE-D249-BE29-9AA2234A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D528F-FCDA-3240-A17C-CE842466B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6DC1-2A38-1547-977B-DE91802E1FC1}" type="slidenum">
              <a:rPr lang="en-US" smtClean="0"/>
              <a:t>‹#›</a:t>
            </a:fld>
            <a:endParaRPr lang="en-US"/>
          </a:p>
        </p:txBody>
      </p:sp>
    </p:spTree>
    <p:extLst>
      <p:ext uri="{BB962C8B-B14F-4D97-AF65-F5344CB8AC3E}">
        <p14:creationId xmlns:p14="http://schemas.microsoft.com/office/powerpoint/2010/main" val="127016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05703"/>
            <a:ext cx="5295481" cy="5252297"/>
          </a:xfrm>
          <a:prstGeom prst="rect">
            <a:avLst/>
          </a:prstGeom>
        </p:spPr>
      </p:pic>
      <p:sp>
        <p:nvSpPr>
          <p:cNvPr id="2" name="Title 1">
            <a:extLst>
              <a:ext uri="{FF2B5EF4-FFF2-40B4-BE49-F238E27FC236}">
                <a16:creationId xmlns:a16="http://schemas.microsoft.com/office/drawing/2014/main" id="{27373708-9172-5A45-95D4-E5ECCDB7D52A}"/>
              </a:ext>
            </a:extLst>
          </p:cNvPr>
          <p:cNvSpPr>
            <a:spLocks noGrp="1"/>
          </p:cNvSpPr>
          <p:nvPr>
            <p:ph type="title"/>
          </p:nvPr>
        </p:nvSpPr>
        <p:spPr>
          <a:xfrm>
            <a:off x="838200" y="365125"/>
            <a:ext cx="10515600" cy="890919"/>
          </a:xfrm>
        </p:spPr>
        <p:txBody>
          <a:bodyPr>
            <a:normAutofit/>
          </a:bodyPr>
          <a:lstStyle/>
          <a:p>
            <a:pPr marL="0" marR="0" indent="-457200" algn="ctr">
              <a:spcBef>
                <a:spcPts val="0"/>
              </a:spcBef>
              <a:spcAft>
                <a:spcPts val="0"/>
              </a:spcAft>
            </a:pPr>
            <a:r>
              <a:rPr lang="en-US" sz="3200" b="1" dirty="0">
                <a:solidFill>
                  <a:srgbClr val="C00000"/>
                </a:solidFill>
                <a:latin typeface="Helvetica" charset="0"/>
                <a:ea typeface="Helvetica" charset="0"/>
                <a:cs typeface="Helvetica" charset="0"/>
              </a:rPr>
              <a:t>Voluntary Codes and Standards</a:t>
            </a:r>
            <a:endParaRPr lang="en-US" sz="3200"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2B677B5B-311F-0F48-85AC-6D47936FBF2F}"/>
              </a:ext>
            </a:extLst>
          </p:cNvPr>
          <p:cNvSpPr txBox="1"/>
          <p:nvPr/>
        </p:nvSpPr>
        <p:spPr>
          <a:xfrm>
            <a:off x="5295480" y="5466301"/>
            <a:ext cx="6662057" cy="1223412"/>
          </a:xfrm>
          <a:prstGeom prst="rect">
            <a:avLst/>
          </a:prstGeom>
          <a:noFill/>
        </p:spPr>
        <p:txBody>
          <a:bodyPr wrap="square" rtlCol="0">
            <a:spAutoFit/>
          </a:bodyPr>
          <a:lstStyle/>
          <a:p>
            <a:pPr lvl="0" algn="ctr"/>
            <a:r>
              <a:rPr lang="en-US" sz="1400" dirty="0">
                <a:solidFill>
                  <a:srgbClr val="A81632"/>
                </a:solidFill>
                <a:latin typeface="Helvetica" charset="0"/>
                <a:ea typeface="Helvetica" charset="0"/>
                <a:cs typeface="Helvetica" charset="0"/>
              </a:rPr>
              <a:t>www.pennreg.org/codes-standards</a:t>
            </a:r>
          </a:p>
          <a:p>
            <a:pPr lvl="0" algn="ctr"/>
            <a:endParaRPr lang="en-US" sz="600" i="1" dirty="0">
              <a:solidFill>
                <a:prstClr val="black"/>
              </a:solidFill>
              <a:latin typeface="Times New Roman" charset="0"/>
              <a:ea typeface="Times New Roman" charset="0"/>
              <a:cs typeface="Times New Roman" charset="0"/>
            </a:endParaRPr>
          </a:p>
          <a:p>
            <a:pPr algn="just"/>
            <a:r>
              <a:rPr lang="en-US" sz="1050" i="1" dirty="0">
                <a:latin typeface="Times New Roman" charset="0"/>
                <a:ea typeface="Times New Roman" charset="0"/>
                <a:cs typeface="Times New Roman" charset="0"/>
              </a:rPr>
              <a:t>This material was developed under the auspices of the Penn Program on Regulation using federal funds under awards 70NANB15H343 and 70NANB15H344 from the National Institute of Standards and Technology (NIST), U.S. Department of Commerce. Any statements, findings, conclusions, and recommendations are those of the individual authors and do not necessarily reflect the views of the Penn Program on Regulation, the University of Pennsylvania, NIST, or the U.S. Department of Commerce. </a:t>
            </a:r>
            <a:endParaRPr lang="en-US" sz="1050" dirty="0">
              <a:latin typeface="Times New Roman" charset="0"/>
              <a:ea typeface="Times New Roman" charset="0"/>
              <a:cs typeface="Times New Roman" charset="0"/>
            </a:endParaRPr>
          </a:p>
        </p:txBody>
      </p:sp>
      <p:sp>
        <p:nvSpPr>
          <p:cNvPr id="7" name="Text Box 3"/>
          <p:cNvSpPr txBox="1"/>
          <p:nvPr/>
        </p:nvSpPr>
        <p:spPr>
          <a:xfrm>
            <a:off x="579455" y="1432681"/>
            <a:ext cx="11033090" cy="182773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200" b="1" dirty="0">
                <a:effectLst/>
                <a:latin typeface="Times New Roman" charset="0"/>
                <a:ea typeface="ＭＳ 明朝" charset="-128"/>
                <a:cs typeface="Times New Roman" charset="0"/>
              </a:rPr>
              <a:t>Private Standards and the Benzene Case </a:t>
            </a:r>
            <a:endParaRPr lang="en-US" sz="1600" dirty="0">
              <a:effectLst/>
              <a:ea typeface="ＭＳ 明朝" charset="-128"/>
              <a:cs typeface="Times New Roman" charset="0"/>
            </a:endParaRPr>
          </a:p>
          <a:p>
            <a:pPr marL="0" marR="0" algn="ctr">
              <a:spcBef>
                <a:spcPts val="0"/>
              </a:spcBef>
              <a:spcAft>
                <a:spcPts val="0"/>
              </a:spcAft>
            </a:pPr>
            <a:r>
              <a:rPr lang="en-US" sz="2400" dirty="0">
                <a:effectLst/>
                <a:latin typeface="Times New Roman" charset="0"/>
                <a:ea typeface="ＭＳ 明朝" charset="-128"/>
                <a:cs typeface="Times New Roman" charset="0"/>
              </a:rPr>
              <a:t> </a:t>
            </a:r>
            <a:endParaRPr lang="en-US" sz="2400" dirty="0">
              <a:effectLst/>
              <a:ea typeface="ＭＳ 明朝" charset="-128"/>
              <a:cs typeface="Times New Roman" charset="0"/>
            </a:endParaRPr>
          </a:p>
          <a:p>
            <a:pPr marL="0" marR="0" algn="ctr">
              <a:spcBef>
                <a:spcPts val="0"/>
              </a:spcBef>
              <a:spcAft>
                <a:spcPts val="0"/>
              </a:spcAft>
            </a:pPr>
            <a:r>
              <a:rPr lang="en-US" sz="2800" dirty="0">
                <a:effectLst/>
                <a:latin typeface="Times New Roman" charset="0"/>
                <a:ea typeface="ＭＳ 明朝" charset="-128"/>
                <a:cs typeface="Times New Roman" charset="0"/>
              </a:rPr>
              <a:t>Cary Coglianese</a:t>
            </a:r>
            <a:endParaRPr lang="en-US" sz="1600" dirty="0">
              <a:effectLst/>
              <a:ea typeface="ＭＳ 明朝" charset="-128"/>
              <a:cs typeface="Times New Roman" charset="0"/>
            </a:endParaRPr>
          </a:p>
          <a:p>
            <a:pPr marL="0" marR="0" algn="ctr">
              <a:spcBef>
                <a:spcPts val="0"/>
              </a:spcBef>
              <a:spcAft>
                <a:spcPts val="0"/>
              </a:spcAft>
            </a:pPr>
            <a:r>
              <a:rPr lang="en-US" sz="2800" dirty="0">
                <a:effectLst/>
                <a:latin typeface="Times New Roman" charset="0"/>
                <a:ea typeface="ＭＳ 明朝" charset="-128"/>
                <a:cs typeface="Times New Roman" charset="0"/>
              </a:rPr>
              <a:t>University of Pennsylvania</a:t>
            </a:r>
          </a:p>
          <a:p>
            <a:pPr marL="0" marR="0" algn="ctr">
              <a:spcBef>
                <a:spcPts val="0"/>
              </a:spcBef>
              <a:spcAft>
                <a:spcPts val="0"/>
              </a:spcAft>
            </a:pPr>
            <a:endParaRPr lang="en-US" sz="2800" dirty="0">
              <a:latin typeface="Times New Roman" charset="0"/>
              <a:ea typeface="ＭＳ 明朝" charset="-128"/>
              <a:cs typeface="Times New Roman" charset="0"/>
            </a:endParaRPr>
          </a:p>
          <a:p>
            <a:pPr marL="0" marR="0" algn="ctr">
              <a:spcBef>
                <a:spcPts val="0"/>
              </a:spcBef>
              <a:spcAft>
                <a:spcPts val="0"/>
              </a:spcAft>
            </a:pPr>
            <a:endParaRPr lang="en-US" sz="1600" dirty="0">
              <a:effectLst/>
              <a:ea typeface="ＭＳ 明朝" charset="-128"/>
              <a:cs typeface="Times New Roman" charset="0"/>
            </a:endParaRPr>
          </a:p>
        </p:txBody>
      </p:sp>
      <p:sp>
        <p:nvSpPr>
          <p:cNvPr id="8" name="TextBox 7"/>
          <p:cNvSpPr txBox="1"/>
          <p:nvPr/>
        </p:nvSpPr>
        <p:spPr>
          <a:xfrm>
            <a:off x="3198796" y="3437049"/>
            <a:ext cx="5794408" cy="954107"/>
          </a:xfrm>
          <a:prstGeom prst="rect">
            <a:avLst/>
          </a:prstGeom>
          <a:noFill/>
        </p:spPr>
        <p:txBody>
          <a:bodyPr wrap="square" rtlCol="0">
            <a:spAutoFit/>
          </a:bodyPr>
          <a:lstStyle/>
          <a:p>
            <a:pPr algn="ctr"/>
            <a:r>
              <a:rPr lang="en-US" sz="2800" dirty="0">
                <a:latin typeface="Times New Roman" charset="0"/>
                <a:ea typeface="Times New Roman" charset="0"/>
                <a:cs typeface="Times New Roman" charset="0"/>
              </a:rPr>
              <a:t>Gabriel Scheffler</a:t>
            </a:r>
          </a:p>
          <a:p>
            <a:pPr algn="ctr"/>
            <a:r>
              <a:rPr lang="en-US" sz="2800" dirty="0">
                <a:latin typeface="Times New Roman" charset="0"/>
                <a:ea typeface="Times New Roman" charset="0"/>
                <a:cs typeface="Times New Roman" charset="0"/>
              </a:rPr>
              <a:t>University of Miami School of Law</a:t>
            </a:r>
          </a:p>
        </p:txBody>
      </p:sp>
      <p:pic>
        <p:nvPicPr>
          <p:cNvPr id="4" name="Picture 3">
            <a:extLst>
              <a:ext uri="{FF2B5EF4-FFF2-40B4-BE49-F238E27FC236}">
                <a16:creationId xmlns:a16="http://schemas.microsoft.com/office/drawing/2014/main" id="{99340EE9-BD27-14B5-378C-2E973177C451}"/>
              </a:ext>
            </a:extLst>
          </p:cNvPr>
          <p:cNvPicPr>
            <a:picLocks noChangeAspect="1"/>
          </p:cNvPicPr>
          <p:nvPr/>
        </p:nvPicPr>
        <p:blipFill>
          <a:blip r:embed="rId3"/>
          <a:srcRect/>
          <a:stretch/>
        </p:blipFill>
        <p:spPr>
          <a:xfrm>
            <a:off x="5870601" y="4751011"/>
            <a:ext cx="1850999" cy="518280"/>
          </a:xfrm>
          <a:prstGeom prst="rect">
            <a:avLst/>
          </a:prstGeom>
        </p:spPr>
      </p:pic>
      <p:pic>
        <p:nvPicPr>
          <p:cNvPr id="6" name="Picture 5" descr="Text&#10;&#10;Description automatically generated">
            <a:extLst>
              <a:ext uri="{FF2B5EF4-FFF2-40B4-BE49-F238E27FC236}">
                <a16:creationId xmlns:a16="http://schemas.microsoft.com/office/drawing/2014/main" id="{98D64547-B6F5-4920-728F-AB44C8763B46}"/>
              </a:ext>
            </a:extLst>
          </p:cNvPr>
          <p:cNvPicPr>
            <a:picLocks noChangeAspect="1"/>
          </p:cNvPicPr>
          <p:nvPr/>
        </p:nvPicPr>
        <p:blipFill>
          <a:blip r:embed="rId4"/>
          <a:stretch>
            <a:fillRect/>
          </a:stretch>
        </p:blipFill>
        <p:spPr>
          <a:xfrm>
            <a:off x="8442721" y="4758203"/>
            <a:ext cx="2911079" cy="526148"/>
          </a:xfrm>
          <a:prstGeom prst="rect">
            <a:avLst/>
          </a:prstGeom>
        </p:spPr>
      </p:pic>
    </p:spTree>
    <p:extLst>
      <p:ext uri="{BB962C8B-B14F-4D97-AF65-F5344CB8AC3E}">
        <p14:creationId xmlns:p14="http://schemas.microsoft.com/office/powerpoint/2010/main" val="70610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2192000" cy="1325563"/>
          </a:xfrm>
        </p:spPr>
        <p:txBody>
          <a:bodyPr/>
          <a:lstStyle/>
          <a:p>
            <a:r>
              <a:rPr lang="en-US" b="1" dirty="0"/>
              <a:t>ANSI’s “Essential Requirements”</a:t>
            </a:r>
          </a:p>
        </p:txBody>
      </p:sp>
      <p:sp>
        <p:nvSpPr>
          <p:cNvPr id="3" name="Content Placeholder 2"/>
          <p:cNvSpPr>
            <a:spLocks noGrp="1"/>
          </p:cNvSpPr>
          <p:nvPr>
            <p:ph idx="1"/>
          </p:nvPr>
        </p:nvSpPr>
        <p:spPr>
          <a:xfrm>
            <a:off x="965200" y="994172"/>
            <a:ext cx="11328400" cy="5693569"/>
          </a:xfrm>
        </p:spPr>
        <p:txBody>
          <a:bodyPr>
            <a:normAutofit fontScale="92500" lnSpcReduction="10000"/>
          </a:bodyPr>
          <a:lstStyle/>
          <a:p>
            <a:endParaRPr lang="en-US" sz="600" dirty="0"/>
          </a:p>
          <a:p>
            <a:pPr marL="514350" lvl="0" indent="-514350">
              <a:buFont typeface="+mj-lt"/>
              <a:buAutoNum type="arabicPeriod"/>
            </a:pPr>
            <a:r>
              <a:rPr lang="en-US" dirty="0"/>
              <a:t>“</a:t>
            </a:r>
            <a:r>
              <a:rPr lang="en-US" sz="3200" dirty="0"/>
              <a:t>Openness”</a:t>
            </a:r>
          </a:p>
          <a:p>
            <a:pPr marL="514350" lvl="0" indent="-514350">
              <a:buFont typeface="+mj-lt"/>
              <a:buAutoNum type="arabicPeriod"/>
            </a:pPr>
            <a:r>
              <a:rPr lang="en-US" sz="3200" dirty="0"/>
              <a:t>“Lack of dominance”</a:t>
            </a:r>
          </a:p>
          <a:p>
            <a:pPr marL="514350" lvl="0" indent="-514350">
              <a:buFont typeface="+mj-lt"/>
              <a:buAutoNum type="arabicPeriod"/>
            </a:pPr>
            <a:r>
              <a:rPr lang="en-US" sz="3200" dirty="0"/>
              <a:t>“Balance”</a:t>
            </a:r>
          </a:p>
          <a:p>
            <a:pPr marL="514350" lvl="0" indent="-514350">
              <a:buFont typeface="+mj-lt"/>
              <a:buAutoNum type="arabicPeriod"/>
            </a:pPr>
            <a:r>
              <a:rPr lang="en-US" sz="3200" dirty="0"/>
              <a:t>“Coordination and harmonization”</a:t>
            </a:r>
          </a:p>
          <a:p>
            <a:pPr marL="514350" lvl="0" indent="-514350">
              <a:buFont typeface="+mj-lt"/>
              <a:buAutoNum type="arabicPeriod"/>
            </a:pPr>
            <a:r>
              <a:rPr lang="en-US" sz="3200" dirty="0"/>
              <a:t>“Notification of standards development”</a:t>
            </a:r>
          </a:p>
          <a:p>
            <a:pPr marL="514350" lvl="0" indent="-514350">
              <a:buFont typeface="+mj-lt"/>
              <a:buAutoNum type="arabicPeriod"/>
            </a:pPr>
            <a:r>
              <a:rPr lang="en-US" sz="3200" dirty="0"/>
              <a:t>“Consideration of views and objections”</a:t>
            </a:r>
          </a:p>
          <a:p>
            <a:pPr marL="514350" lvl="0" indent="-514350">
              <a:buFont typeface="+mj-lt"/>
              <a:buAutoNum type="arabicPeriod"/>
            </a:pPr>
            <a:r>
              <a:rPr lang="en-US" sz="3200" dirty="0"/>
              <a:t>“Consensus vote”</a:t>
            </a:r>
          </a:p>
          <a:p>
            <a:pPr marL="514350" lvl="0" indent="-514350">
              <a:buFont typeface="+mj-lt"/>
              <a:buAutoNum type="arabicPeriod"/>
            </a:pPr>
            <a:r>
              <a:rPr lang="en-US" sz="3200" dirty="0"/>
              <a:t>“Appeals”</a:t>
            </a:r>
          </a:p>
          <a:p>
            <a:pPr marL="514350" lvl="0" indent="-514350">
              <a:buFont typeface="+mj-lt"/>
              <a:buAutoNum type="arabicPeriod"/>
            </a:pPr>
            <a:r>
              <a:rPr lang="en-US" sz="3200" dirty="0"/>
              <a:t>“Written procedures”</a:t>
            </a:r>
          </a:p>
          <a:p>
            <a:pPr marL="514350" indent="-514350">
              <a:buFont typeface="+mj-lt"/>
              <a:buAutoNum type="arabicPeriod"/>
            </a:pPr>
            <a:r>
              <a:rPr lang="en-US" sz="3200" dirty="0"/>
              <a:t> “Compliance with normative American National Standards policies   and administrative procedures.”</a:t>
            </a:r>
            <a:r>
              <a:rPr lang="en-US" sz="4000" dirty="0"/>
              <a:t> </a:t>
            </a:r>
            <a:endParaRPr lang="en-US" sz="3200" dirty="0"/>
          </a:p>
          <a:p>
            <a:pPr>
              <a:lnSpc>
                <a:spcPct val="100000"/>
              </a:lnSpc>
              <a:spcBef>
                <a:spcPts val="0"/>
              </a:spcBef>
            </a:pPr>
            <a:endParaRPr lang="en-US" dirty="0"/>
          </a:p>
          <a:p>
            <a:pPr>
              <a:lnSpc>
                <a:spcPct val="100000"/>
              </a:lnSpc>
              <a:spcBef>
                <a:spcPts val="0"/>
              </a:spcBef>
            </a:pPr>
            <a:endParaRPr lang="en-US" dirty="0"/>
          </a:p>
          <a:p>
            <a:pPr marL="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435263F8-0041-0D4C-9668-8539B99420A1}"/>
              </a:ext>
            </a:extLst>
          </p:cNvPr>
          <p:cNvSpPr>
            <a:spLocks noGrp="1"/>
          </p:cNvSpPr>
          <p:nvPr>
            <p:ph type="sldNum" sz="quarter" idx="12"/>
          </p:nvPr>
        </p:nvSpPr>
        <p:spPr/>
        <p:txBody>
          <a:bodyPr/>
          <a:lstStyle/>
          <a:p>
            <a:fld id="{57096DC1-2A38-1547-977B-DE91802E1FC1}" type="slidenum">
              <a:rPr lang="en-US" smtClean="0"/>
              <a:t>9</a:t>
            </a:fld>
            <a:endParaRPr lang="en-US" dirty="0"/>
          </a:p>
        </p:txBody>
      </p:sp>
    </p:spTree>
    <p:extLst>
      <p:ext uri="{BB962C8B-B14F-4D97-AF65-F5344CB8AC3E}">
        <p14:creationId xmlns:p14="http://schemas.microsoft.com/office/powerpoint/2010/main" val="172621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7759"/>
            <a:ext cx="11633200" cy="1163913"/>
          </a:xfrm>
        </p:spPr>
        <p:txBody>
          <a:bodyPr>
            <a:normAutofit fontScale="90000"/>
          </a:bodyPr>
          <a:lstStyle/>
          <a:p>
            <a:r>
              <a:rPr lang="en-US" b="1" dirty="0"/>
              <a:t>Steps in Developing the 1969 “ANSI” Benzene Standard</a:t>
            </a:r>
          </a:p>
        </p:txBody>
      </p:sp>
      <p:sp>
        <p:nvSpPr>
          <p:cNvPr id="3" name="Content Placeholder 2"/>
          <p:cNvSpPr>
            <a:spLocks noGrp="1"/>
          </p:cNvSpPr>
          <p:nvPr>
            <p:ph idx="1"/>
          </p:nvPr>
        </p:nvSpPr>
        <p:spPr>
          <a:xfrm>
            <a:off x="558800" y="1181672"/>
            <a:ext cx="11353800" cy="5404358"/>
          </a:xfrm>
        </p:spPr>
        <p:txBody>
          <a:bodyPr>
            <a:noAutofit/>
          </a:bodyPr>
          <a:lstStyle/>
          <a:p>
            <a:pPr marL="0" indent="0">
              <a:buNone/>
            </a:pPr>
            <a:r>
              <a:rPr lang="en-US" sz="3300" b="1" dirty="0"/>
              <a:t>Sept. 1969 </a:t>
            </a:r>
            <a:r>
              <a:rPr lang="en-US" sz="3300" dirty="0"/>
              <a:t>  USASI adopts the 10 ppm benzene standard</a:t>
            </a:r>
          </a:p>
          <a:p>
            <a:pPr marL="2689225" indent="-249238"/>
            <a:r>
              <a:rPr lang="en-US" sz="3200" dirty="0"/>
              <a:t>Committee formed under the auspices of the American Industrial Hygiene Association (AIHA)</a:t>
            </a:r>
          </a:p>
          <a:p>
            <a:pPr marL="2689225" indent="-249238"/>
            <a:r>
              <a:rPr lang="en-US" sz="3200" dirty="0"/>
              <a:t>Committee members came from AIHA, ACGIH, the American Petroleum Institute, medical and other professional societies, the insurance industry, and government agencies</a:t>
            </a:r>
          </a:p>
          <a:p>
            <a:pPr marL="0" indent="0">
              <a:buNone/>
              <a:tabLst>
                <a:tab pos="2165350" algn="l"/>
              </a:tabLst>
            </a:pPr>
            <a:r>
              <a:rPr lang="en-US" sz="3300" b="1" dirty="0"/>
              <a:t>Oct. 1969 </a:t>
            </a:r>
            <a:r>
              <a:rPr lang="en-US" sz="3300" dirty="0"/>
              <a:t> 	USASI reorganized/renamed American National 	Standards Institute (ANSI)</a:t>
            </a:r>
          </a:p>
          <a:p>
            <a:pPr marL="2514600" indent="0">
              <a:tabLst>
                <a:tab pos="2165350" algn="l"/>
              </a:tabLst>
            </a:pPr>
            <a:r>
              <a:rPr lang="en-US" sz="3300" dirty="0"/>
              <a:t>	</a:t>
            </a:r>
            <a:r>
              <a:rPr lang="en-US" sz="3200" dirty="0"/>
              <a:t>The 10 ppm benzene standard became an “American National Standard.”</a:t>
            </a:r>
            <a:endParaRPr lang="en-US" sz="3300" dirty="0"/>
          </a:p>
        </p:txBody>
      </p:sp>
      <p:sp>
        <p:nvSpPr>
          <p:cNvPr id="4" name="Slide Number Placeholder 3">
            <a:extLst>
              <a:ext uri="{FF2B5EF4-FFF2-40B4-BE49-F238E27FC236}">
                <a16:creationId xmlns:a16="http://schemas.microsoft.com/office/drawing/2014/main" id="{164344CD-6065-7B40-BEEE-DFAABEEF8914}"/>
              </a:ext>
            </a:extLst>
          </p:cNvPr>
          <p:cNvSpPr>
            <a:spLocks noGrp="1"/>
          </p:cNvSpPr>
          <p:nvPr>
            <p:ph type="sldNum" sz="quarter" idx="12"/>
          </p:nvPr>
        </p:nvSpPr>
        <p:spPr/>
        <p:txBody>
          <a:bodyPr/>
          <a:lstStyle/>
          <a:p>
            <a:fld id="{57096DC1-2A38-1547-977B-DE91802E1FC1}" type="slidenum">
              <a:rPr lang="en-US" smtClean="0"/>
              <a:t>10</a:t>
            </a:fld>
            <a:endParaRPr lang="en-US"/>
          </a:p>
        </p:txBody>
      </p:sp>
    </p:spTree>
    <p:extLst>
      <p:ext uri="{BB962C8B-B14F-4D97-AF65-F5344CB8AC3E}">
        <p14:creationId xmlns:p14="http://schemas.microsoft.com/office/powerpoint/2010/main" val="394347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F387C-A59C-0148-ADF2-9E195B1BEEB3}"/>
              </a:ext>
            </a:extLst>
          </p:cNvPr>
          <p:cNvPicPr>
            <a:picLocks noChangeAspect="1"/>
          </p:cNvPicPr>
          <p:nvPr/>
        </p:nvPicPr>
        <p:blipFill>
          <a:blip r:embed="rId2"/>
          <a:stretch>
            <a:fillRect/>
          </a:stretch>
        </p:blipFill>
        <p:spPr>
          <a:xfrm>
            <a:off x="3246142" y="918753"/>
            <a:ext cx="5169438" cy="5691274"/>
          </a:xfrm>
          <a:prstGeom prst="rect">
            <a:avLst/>
          </a:prstGeom>
        </p:spPr>
      </p:pic>
      <p:sp>
        <p:nvSpPr>
          <p:cNvPr id="2" name="Title 1"/>
          <p:cNvSpPr>
            <a:spLocks noGrp="1"/>
          </p:cNvSpPr>
          <p:nvPr>
            <p:ph type="title"/>
          </p:nvPr>
        </p:nvSpPr>
        <p:spPr>
          <a:xfrm>
            <a:off x="838200" y="365126"/>
            <a:ext cx="10515600" cy="781750"/>
          </a:xfrm>
          <a:solidFill>
            <a:schemeClr val="bg1"/>
          </a:solidFill>
        </p:spPr>
        <p:txBody>
          <a:bodyPr/>
          <a:lstStyle/>
          <a:p>
            <a:r>
              <a:rPr lang="en-US" b="1" dirty="0"/>
              <a:t>The 1969 “ANSI” Benzene Standard</a:t>
            </a:r>
            <a:endParaRPr lang="en-US" b="1" i="1" dirty="0"/>
          </a:p>
        </p:txBody>
      </p:sp>
      <p:sp>
        <p:nvSpPr>
          <p:cNvPr id="3" name="Slide Number Placeholder 2">
            <a:extLst>
              <a:ext uri="{FF2B5EF4-FFF2-40B4-BE49-F238E27FC236}">
                <a16:creationId xmlns:a16="http://schemas.microsoft.com/office/drawing/2014/main" id="{F706A1A1-5CA4-5446-8247-BA6A4045D41C}"/>
              </a:ext>
            </a:extLst>
          </p:cNvPr>
          <p:cNvSpPr>
            <a:spLocks noGrp="1"/>
          </p:cNvSpPr>
          <p:nvPr>
            <p:ph type="sldNum" sz="quarter" idx="12"/>
          </p:nvPr>
        </p:nvSpPr>
        <p:spPr/>
        <p:txBody>
          <a:bodyPr/>
          <a:lstStyle/>
          <a:p>
            <a:fld id="{57096DC1-2A38-1547-977B-DE91802E1FC1}" type="slidenum">
              <a:rPr lang="en-US" smtClean="0"/>
              <a:t>11</a:t>
            </a:fld>
            <a:endParaRPr lang="en-US"/>
          </a:p>
        </p:txBody>
      </p:sp>
    </p:spTree>
    <p:extLst>
      <p:ext uri="{BB962C8B-B14F-4D97-AF65-F5344CB8AC3E}">
        <p14:creationId xmlns:p14="http://schemas.microsoft.com/office/powerpoint/2010/main" val="196285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spcBef>
                <a:spcPts val="0"/>
              </a:spcBef>
            </a:pPr>
            <a:r>
              <a:rPr lang="en-US" b="1" dirty="0"/>
              <a:t>The American Conference of Governmental Industrial Hygienists (ACGIH)</a:t>
            </a:r>
          </a:p>
        </p:txBody>
      </p:sp>
      <p:sp>
        <p:nvSpPr>
          <p:cNvPr id="3" name="Content Placeholder 2"/>
          <p:cNvSpPr>
            <a:spLocks noGrp="1"/>
          </p:cNvSpPr>
          <p:nvPr>
            <p:ph idx="1"/>
          </p:nvPr>
        </p:nvSpPr>
        <p:spPr>
          <a:xfrm>
            <a:off x="588936" y="1933577"/>
            <a:ext cx="11450664" cy="4924423"/>
          </a:xfrm>
        </p:spPr>
        <p:txBody>
          <a:bodyPr>
            <a:normAutofit/>
          </a:bodyPr>
          <a:lstStyle/>
          <a:p>
            <a:pPr>
              <a:lnSpc>
                <a:spcPct val="100000"/>
              </a:lnSpc>
              <a:spcBef>
                <a:spcPts val="0"/>
              </a:spcBef>
            </a:pPr>
            <a:r>
              <a:rPr lang="en-US" sz="3200" dirty="0"/>
              <a:t>Private non-profit organization founded in 1938</a:t>
            </a:r>
          </a:p>
          <a:p>
            <a:pPr>
              <a:lnSpc>
                <a:spcPct val="100000"/>
              </a:lnSpc>
              <a:spcBef>
                <a:spcPts val="0"/>
              </a:spcBef>
            </a:pPr>
            <a:endParaRPr lang="en-US" sz="1800" dirty="0"/>
          </a:p>
          <a:p>
            <a:pPr>
              <a:lnSpc>
                <a:spcPct val="100000"/>
              </a:lnSpc>
              <a:spcBef>
                <a:spcPts val="0"/>
              </a:spcBef>
            </a:pPr>
            <a:r>
              <a:rPr lang="en-US" sz="3200" dirty="0"/>
              <a:t>ACGIH issues “threshold limit values” (TLV) for workplace exposures to chemicals.</a:t>
            </a:r>
          </a:p>
          <a:p>
            <a:pPr>
              <a:lnSpc>
                <a:spcPct val="100000"/>
              </a:lnSpc>
              <a:spcBef>
                <a:spcPts val="0"/>
              </a:spcBef>
            </a:pPr>
            <a:endParaRPr lang="en-US" sz="1600" dirty="0"/>
          </a:p>
          <a:p>
            <a:pPr>
              <a:lnSpc>
                <a:spcPct val="100000"/>
              </a:lnSpc>
              <a:spcBef>
                <a:spcPts val="0"/>
              </a:spcBef>
            </a:pPr>
            <a:r>
              <a:rPr lang="en-US" sz="3200" dirty="0"/>
              <a:t>Initially ACGIH had a less stringent benzene TLV (25 ppm) than what OSHA adopted in 1971, but it later lowered its TLV to 10 ppm in 1974.  </a:t>
            </a:r>
          </a:p>
          <a:p>
            <a:pPr>
              <a:lnSpc>
                <a:spcPct val="100000"/>
              </a:lnSpc>
              <a:spcBef>
                <a:spcPts val="0"/>
              </a:spcBef>
            </a:pPr>
            <a:endParaRPr lang="en-US" sz="1600" dirty="0"/>
          </a:p>
          <a:p>
            <a:pPr>
              <a:lnSpc>
                <a:spcPct val="100000"/>
              </a:lnSpc>
              <a:spcBef>
                <a:spcPts val="0"/>
              </a:spcBef>
            </a:pPr>
            <a:r>
              <a:rPr lang="en-US" sz="3200" dirty="0"/>
              <a:t>In 1971, OSHA did adopt ACGIH TLVs for many other chemicals in same rulemaking. </a:t>
            </a:r>
          </a:p>
        </p:txBody>
      </p:sp>
      <p:sp>
        <p:nvSpPr>
          <p:cNvPr id="4" name="Slide Number Placeholder 3">
            <a:extLst>
              <a:ext uri="{FF2B5EF4-FFF2-40B4-BE49-F238E27FC236}">
                <a16:creationId xmlns:a16="http://schemas.microsoft.com/office/drawing/2014/main" id="{2B7AB2E2-70C9-AA49-A749-93A245935513}"/>
              </a:ext>
            </a:extLst>
          </p:cNvPr>
          <p:cNvSpPr>
            <a:spLocks noGrp="1"/>
          </p:cNvSpPr>
          <p:nvPr>
            <p:ph type="sldNum" sz="quarter" idx="12"/>
          </p:nvPr>
        </p:nvSpPr>
        <p:spPr/>
        <p:txBody>
          <a:bodyPr/>
          <a:lstStyle/>
          <a:p>
            <a:fld id="{57096DC1-2A38-1547-977B-DE91802E1FC1}" type="slidenum">
              <a:rPr lang="en-US" smtClean="0"/>
              <a:t>12</a:t>
            </a:fld>
            <a:endParaRPr lang="en-US"/>
          </a:p>
        </p:txBody>
      </p:sp>
    </p:spTree>
    <p:extLst>
      <p:ext uri="{BB962C8B-B14F-4D97-AF65-F5344CB8AC3E}">
        <p14:creationId xmlns:p14="http://schemas.microsoft.com/office/powerpoint/2010/main" val="112875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11734800" cy="1325563"/>
          </a:xfrm>
        </p:spPr>
        <p:txBody>
          <a:bodyPr>
            <a:normAutofit/>
          </a:bodyPr>
          <a:lstStyle/>
          <a:p>
            <a:r>
              <a:rPr lang="en-US" sz="4200" b="1" dirty="0"/>
              <a:t>OSHA’s Incorporation of the 1969 Benzene Standard</a:t>
            </a:r>
          </a:p>
        </p:txBody>
      </p:sp>
      <p:sp>
        <p:nvSpPr>
          <p:cNvPr id="3" name="Content Placeholder 2"/>
          <p:cNvSpPr>
            <a:spLocks noGrp="1"/>
          </p:cNvSpPr>
          <p:nvPr>
            <p:ph idx="1"/>
          </p:nvPr>
        </p:nvSpPr>
        <p:spPr>
          <a:xfrm>
            <a:off x="279400" y="1092200"/>
            <a:ext cx="11404600" cy="5629275"/>
          </a:xfrm>
        </p:spPr>
        <p:txBody>
          <a:bodyPr>
            <a:normAutofit/>
          </a:bodyPr>
          <a:lstStyle/>
          <a:p>
            <a:pPr>
              <a:lnSpc>
                <a:spcPct val="100000"/>
              </a:lnSpc>
              <a:spcBef>
                <a:spcPts val="0"/>
              </a:spcBef>
            </a:pPr>
            <a:r>
              <a:rPr lang="en-US" dirty="0"/>
              <a:t>OSHA adopted the ”ANSI” standard in 1971 as a “</a:t>
            </a:r>
            <a:r>
              <a:rPr lang="en-US" b="1" dirty="0"/>
              <a:t>national consensus standard</a:t>
            </a:r>
            <a:r>
              <a:rPr lang="en-US" dirty="0"/>
              <a:t>,” defined in the OSH Act as follows:</a:t>
            </a:r>
          </a:p>
          <a:p>
            <a:pPr marL="457200" lvl="1" indent="0">
              <a:buSzPct val="50000"/>
              <a:buNone/>
            </a:pPr>
            <a:r>
              <a:rPr lang="en-US" dirty="0"/>
              <a:t>“[A]</a:t>
            </a:r>
            <a:r>
              <a:rPr lang="en-US" dirty="0" err="1"/>
              <a:t>ny</a:t>
            </a:r>
            <a:r>
              <a:rPr lang="en-US" dirty="0"/>
              <a:t> occupational safety and health standard or modification thereof which (1), has been adopted and promulgated by a nationally recognized standards-producing organization under procedures whereby it can be determined by the Secretary that persons interested and affected by the scope or provisions of the standard have reached substantial agreement on its adoption, (2) was formulated in a manner which afforded an opportunity for diverse views to be considered and (3) has been designated as such a standard by the Secretary, after consultation with other appropriate Federal agencies.” (OSH Act, 29 U.S.C.A. § 652)</a:t>
            </a:r>
          </a:p>
          <a:p>
            <a:r>
              <a:rPr lang="en-US" dirty="0"/>
              <a:t>National consensus standards adopted in 1971 were made “without regard to” the Administrative Procedure Act (29 U.S.C.A. § 655(a)) </a:t>
            </a:r>
          </a:p>
          <a:p>
            <a:pPr lvl="1"/>
            <a:r>
              <a:rPr lang="en-US" dirty="0"/>
              <a:t>OSH Act exempted OSHA from normal notice-and-comment rulemaking procedures for first two years</a:t>
            </a:r>
            <a:endParaRPr lang="en-US" sz="600" dirty="0"/>
          </a:p>
          <a:p>
            <a:pPr marL="0" indent="0">
              <a:lnSpc>
                <a:spcPct val="120000"/>
              </a:lnSpc>
              <a:spcBef>
                <a:spcPts val="0"/>
              </a:spcBef>
              <a:buNone/>
            </a:pPr>
            <a:endParaRPr lang="en-US" sz="600" dirty="0"/>
          </a:p>
        </p:txBody>
      </p:sp>
      <p:sp>
        <p:nvSpPr>
          <p:cNvPr id="4" name="Slide Number Placeholder 3">
            <a:extLst>
              <a:ext uri="{FF2B5EF4-FFF2-40B4-BE49-F238E27FC236}">
                <a16:creationId xmlns:a16="http://schemas.microsoft.com/office/drawing/2014/main" id="{51A2DE94-F206-9A4D-9301-A03CB415BB24}"/>
              </a:ext>
            </a:extLst>
          </p:cNvPr>
          <p:cNvSpPr>
            <a:spLocks noGrp="1"/>
          </p:cNvSpPr>
          <p:nvPr>
            <p:ph type="sldNum" sz="quarter" idx="12"/>
          </p:nvPr>
        </p:nvSpPr>
        <p:spPr/>
        <p:txBody>
          <a:bodyPr/>
          <a:lstStyle/>
          <a:p>
            <a:fld id="{57096DC1-2A38-1547-977B-DE91802E1FC1}" type="slidenum">
              <a:rPr lang="en-US" smtClean="0"/>
              <a:t>13</a:t>
            </a:fld>
            <a:endParaRPr lang="en-US"/>
          </a:p>
        </p:txBody>
      </p:sp>
    </p:spTree>
    <p:extLst>
      <p:ext uri="{BB962C8B-B14F-4D97-AF65-F5344CB8AC3E}">
        <p14:creationId xmlns:p14="http://schemas.microsoft.com/office/powerpoint/2010/main" val="247547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22" y="-243614"/>
            <a:ext cx="10873353" cy="1325563"/>
          </a:xfrm>
        </p:spPr>
        <p:txBody>
          <a:bodyPr>
            <a:normAutofit fontScale="90000"/>
          </a:bodyPr>
          <a:lstStyle/>
          <a:p>
            <a:pPr>
              <a:lnSpc>
                <a:spcPct val="100000"/>
              </a:lnSpc>
              <a:spcBef>
                <a:spcPts val="0"/>
              </a:spcBef>
            </a:pPr>
            <a:r>
              <a:rPr lang="en-US" b="1" dirty="0"/>
              <a:t>OSHA’s Incorporation of the 1969 Benzene Standard</a:t>
            </a:r>
          </a:p>
        </p:txBody>
      </p:sp>
      <p:grpSp>
        <p:nvGrpSpPr>
          <p:cNvPr id="15" name="Group 14">
            <a:extLst>
              <a:ext uri="{FF2B5EF4-FFF2-40B4-BE49-F238E27FC236}">
                <a16:creationId xmlns:a16="http://schemas.microsoft.com/office/drawing/2014/main" id="{CBC6F7F9-F39E-884B-BE05-3145862E6A0C}"/>
              </a:ext>
            </a:extLst>
          </p:cNvPr>
          <p:cNvGrpSpPr/>
          <p:nvPr/>
        </p:nvGrpSpPr>
        <p:grpSpPr>
          <a:xfrm>
            <a:off x="965309" y="656387"/>
            <a:ext cx="11024567" cy="6125413"/>
            <a:chOff x="1320909" y="912863"/>
            <a:chExt cx="11024567" cy="6125413"/>
          </a:xfrm>
        </p:grpSpPr>
        <p:pic>
          <p:nvPicPr>
            <p:cNvPr id="7" name="Picture 6">
              <a:extLst>
                <a:ext uri="{FF2B5EF4-FFF2-40B4-BE49-F238E27FC236}">
                  <a16:creationId xmlns:a16="http://schemas.microsoft.com/office/drawing/2014/main" id="{878A9796-38D3-E344-B14B-414330898080}"/>
                </a:ext>
              </a:extLst>
            </p:cNvPr>
            <p:cNvPicPr>
              <a:picLocks noChangeAspect="1"/>
            </p:cNvPicPr>
            <p:nvPr/>
          </p:nvPicPr>
          <p:blipFill>
            <a:blip r:embed="rId2"/>
            <a:stretch>
              <a:fillRect/>
            </a:stretch>
          </p:blipFill>
          <p:spPr>
            <a:xfrm>
              <a:off x="1320909" y="3665003"/>
              <a:ext cx="3544268" cy="3373273"/>
            </a:xfrm>
            <a:prstGeom prst="rect">
              <a:avLst/>
            </a:prstGeom>
          </p:spPr>
        </p:pic>
        <p:pic>
          <p:nvPicPr>
            <p:cNvPr id="6" name="Picture 5">
              <a:extLst>
                <a:ext uri="{FF2B5EF4-FFF2-40B4-BE49-F238E27FC236}">
                  <a16:creationId xmlns:a16="http://schemas.microsoft.com/office/drawing/2014/main" id="{CD10AE36-EB0D-3F4E-99CC-003F5C128759}"/>
                </a:ext>
              </a:extLst>
            </p:cNvPr>
            <p:cNvPicPr>
              <a:picLocks noChangeAspect="1"/>
            </p:cNvPicPr>
            <p:nvPr/>
          </p:nvPicPr>
          <p:blipFill rotWithShape="1">
            <a:blip r:embed="rId3"/>
            <a:srcRect t="-1" b="3560"/>
            <a:stretch/>
          </p:blipFill>
          <p:spPr>
            <a:xfrm>
              <a:off x="1320909" y="912863"/>
              <a:ext cx="3563319" cy="2752140"/>
            </a:xfrm>
            <a:prstGeom prst="rect">
              <a:avLst/>
            </a:prstGeom>
          </p:spPr>
        </p:pic>
        <p:pic>
          <p:nvPicPr>
            <p:cNvPr id="8" name="Picture 7">
              <a:extLst>
                <a:ext uri="{FF2B5EF4-FFF2-40B4-BE49-F238E27FC236}">
                  <a16:creationId xmlns:a16="http://schemas.microsoft.com/office/drawing/2014/main" id="{B7BD1368-96B3-9545-BCC6-58C9422ED86A}"/>
                </a:ext>
              </a:extLst>
            </p:cNvPr>
            <p:cNvPicPr>
              <a:picLocks noChangeAspect="1"/>
            </p:cNvPicPr>
            <p:nvPr/>
          </p:nvPicPr>
          <p:blipFill>
            <a:blip r:embed="rId4"/>
            <a:stretch>
              <a:fillRect/>
            </a:stretch>
          </p:blipFill>
          <p:spPr>
            <a:xfrm>
              <a:off x="5129939" y="957841"/>
              <a:ext cx="3577849" cy="5883574"/>
            </a:xfrm>
            <a:prstGeom prst="rect">
              <a:avLst/>
            </a:prstGeom>
          </p:spPr>
        </p:pic>
        <p:cxnSp>
          <p:nvCxnSpPr>
            <p:cNvPr id="10" name="Straight Connector 9">
              <a:extLst>
                <a:ext uri="{FF2B5EF4-FFF2-40B4-BE49-F238E27FC236}">
                  <a16:creationId xmlns:a16="http://schemas.microsoft.com/office/drawing/2014/main" id="{F50689C6-4A1A-D64A-A7DD-F0E974D20DC8}"/>
                </a:ext>
              </a:extLst>
            </p:cNvPr>
            <p:cNvCxnSpPr/>
            <p:nvPr/>
          </p:nvCxnSpPr>
          <p:spPr>
            <a:xfrm>
              <a:off x="2136509" y="3484727"/>
              <a:ext cx="267022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8257CC-629E-A44B-A7CE-2B992033F3F7}"/>
                </a:ext>
              </a:extLst>
            </p:cNvPr>
            <p:cNvCxnSpPr>
              <a:cxnSpLocks/>
            </p:cNvCxnSpPr>
            <p:nvPr/>
          </p:nvCxnSpPr>
          <p:spPr>
            <a:xfrm>
              <a:off x="5129939" y="1808327"/>
              <a:ext cx="33255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99EBA1-EECC-0A4D-9704-A4AFC3D9D5B1}"/>
                </a:ext>
              </a:extLst>
            </p:cNvPr>
            <p:cNvSpPr txBox="1"/>
            <p:nvPr/>
          </p:nvSpPr>
          <p:spPr>
            <a:xfrm>
              <a:off x="8586276" y="6172200"/>
              <a:ext cx="3759200" cy="369332"/>
            </a:xfrm>
            <a:prstGeom prst="rect">
              <a:avLst/>
            </a:prstGeom>
            <a:noFill/>
          </p:spPr>
          <p:txBody>
            <a:bodyPr wrap="square" rtlCol="0">
              <a:spAutoFit/>
            </a:bodyPr>
            <a:lstStyle/>
            <a:p>
              <a:r>
                <a:rPr lang="en-US" dirty="0"/>
                <a:t>36 Fed. Reg. 10,466 (May 29, 1971).</a:t>
              </a:r>
            </a:p>
          </p:txBody>
        </p:sp>
      </p:grpSp>
      <p:sp>
        <p:nvSpPr>
          <p:cNvPr id="16" name="Slide Number Placeholder 15">
            <a:extLst>
              <a:ext uri="{FF2B5EF4-FFF2-40B4-BE49-F238E27FC236}">
                <a16:creationId xmlns:a16="http://schemas.microsoft.com/office/drawing/2014/main" id="{92B3DC46-1855-844D-B075-336FCC28E439}"/>
              </a:ext>
            </a:extLst>
          </p:cNvPr>
          <p:cNvSpPr>
            <a:spLocks noGrp="1"/>
          </p:cNvSpPr>
          <p:nvPr>
            <p:ph type="sldNum" sz="quarter" idx="12"/>
          </p:nvPr>
        </p:nvSpPr>
        <p:spPr/>
        <p:txBody>
          <a:bodyPr/>
          <a:lstStyle/>
          <a:p>
            <a:fld id="{57096DC1-2A38-1547-977B-DE91802E1FC1}" type="slidenum">
              <a:rPr lang="en-US" smtClean="0"/>
              <a:t>14</a:t>
            </a:fld>
            <a:endParaRPr lang="en-US"/>
          </a:p>
        </p:txBody>
      </p:sp>
    </p:spTree>
    <p:extLst>
      <p:ext uri="{BB962C8B-B14F-4D97-AF65-F5344CB8AC3E}">
        <p14:creationId xmlns:p14="http://schemas.microsoft.com/office/powerpoint/2010/main" val="426011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25" y="194644"/>
            <a:ext cx="10515600" cy="1325563"/>
          </a:xfrm>
        </p:spPr>
        <p:txBody>
          <a:bodyPr/>
          <a:lstStyle/>
          <a:p>
            <a:r>
              <a:rPr lang="en-US" b="1" dirty="0"/>
              <a:t>Incorporation by Reference Today</a:t>
            </a:r>
          </a:p>
        </p:txBody>
      </p:sp>
      <p:sp>
        <p:nvSpPr>
          <p:cNvPr id="3" name="Content Placeholder 2"/>
          <p:cNvSpPr>
            <a:spLocks noGrp="1"/>
          </p:cNvSpPr>
          <p:nvPr>
            <p:ph idx="1"/>
          </p:nvPr>
        </p:nvSpPr>
        <p:spPr>
          <a:xfrm>
            <a:off x="448159" y="857425"/>
            <a:ext cx="11513949" cy="5456208"/>
          </a:xfrm>
        </p:spPr>
        <p:txBody>
          <a:bodyPr>
            <a:normAutofit lnSpcReduction="10000"/>
          </a:bodyPr>
          <a:lstStyle/>
          <a:p>
            <a:pPr marL="0" indent="0">
              <a:buNone/>
            </a:pPr>
            <a:endParaRPr lang="en-US" i="1" dirty="0"/>
          </a:p>
          <a:p>
            <a:endParaRPr lang="en-US" sz="600" b="1" dirty="0"/>
          </a:p>
          <a:p>
            <a:r>
              <a:rPr lang="en-US" sz="3000" dirty="0"/>
              <a:t>Federal policy has encouraged agencies to rely on private standards</a:t>
            </a:r>
          </a:p>
          <a:p>
            <a:pPr lvl="1">
              <a:buSzPct val="50000"/>
              <a:buFont typeface="Courier New" panose="02070309020205020404" pitchFamily="49" charset="0"/>
              <a:buChar char="o"/>
            </a:pPr>
            <a:r>
              <a:rPr lang="en-US" sz="3000" dirty="0"/>
              <a:t>OMB Circular A-119</a:t>
            </a:r>
          </a:p>
          <a:p>
            <a:pPr lvl="1">
              <a:buSzPct val="50000"/>
              <a:buFont typeface="Courier New" panose="02070309020205020404" pitchFamily="49" charset="0"/>
              <a:buChar char="o"/>
            </a:pPr>
            <a:r>
              <a:rPr lang="en-US" sz="3000" dirty="0"/>
              <a:t>National Technology Transfer and Advancement Act of 1995 (NTTAA)</a:t>
            </a:r>
          </a:p>
          <a:p>
            <a:r>
              <a:rPr lang="en-US" sz="3000" dirty="0"/>
              <a:t>The Code of Federal Regulations contains over 17,000 provisions “incorporated by reference” to private standards</a:t>
            </a:r>
            <a:endParaRPr lang="en-US" sz="3000" b="1" dirty="0"/>
          </a:p>
          <a:p>
            <a:r>
              <a:rPr lang="en-US" sz="3000" dirty="0"/>
              <a:t>Examples</a:t>
            </a:r>
          </a:p>
          <a:p>
            <a:pPr lvl="1">
              <a:buSzPct val="50000"/>
              <a:buFont typeface="Courier New" panose="02070309020205020404" pitchFamily="49" charset="0"/>
              <a:buChar char="o"/>
            </a:pPr>
            <a:r>
              <a:rPr lang="en-US" sz="3000" dirty="0"/>
              <a:t>Water sampling</a:t>
            </a:r>
          </a:p>
          <a:p>
            <a:pPr lvl="1">
              <a:buSzPct val="50000"/>
              <a:buFont typeface="Courier New" panose="02070309020205020404" pitchFamily="49" charset="0"/>
              <a:buChar char="o"/>
            </a:pPr>
            <a:r>
              <a:rPr lang="en-US" sz="3000" dirty="0"/>
              <a:t>Off-label uses of prescription medications</a:t>
            </a:r>
          </a:p>
          <a:p>
            <a:pPr lvl="1">
              <a:buSzPct val="50000"/>
              <a:buFont typeface="Courier New" panose="02070309020205020404" pitchFamily="49" charset="0"/>
              <a:buChar char="o"/>
            </a:pPr>
            <a:r>
              <a:rPr lang="en-US" sz="3000" dirty="0"/>
              <a:t>Bike helmet safety standards</a:t>
            </a:r>
          </a:p>
          <a:p>
            <a:pPr lvl="1">
              <a:buSzPct val="50000"/>
              <a:buFont typeface="Courier New" panose="02070309020205020404" pitchFamily="49" charset="0"/>
              <a:buChar char="o"/>
            </a:pPr>
            <a:r>
              <a:rPr lang="en-US" sz="3000" dirty="0"/>
              <a:t>Nuclear power plant operations</a:t>
            </a:r>
          </a:p>
          <a:p>
            <a:endParaRPr lang="en-US" sz="600" b="1" dirty="0"/>
          </a:p>
        </p:txBody>
      </p:sp>
      <p:sp>
        <p:nvSpPr>
          <p:cNvPr id="4" name="Slide Number Placeholder 3">
            <a:extLst>
              <a:ext uri="{FF2B5EF4-FFF2-40B4-BE49-F238E27FC236}">
                <a16:creationId xmlns:a16="http://schemas.microsoft.com/office/drawing/2014/main" id="{E2D17BC3-A33A-4C49-B6B2-BF014B25B2CA}"/>
              </a:ext>
            </a:extLst>
          </p:cNvPr>
          <p:cNvSpPr>
            <a:spLocks noGrp="1"/>
          </p:cNvSpPr>
          <p:nvPr>
            <p:ph type="sldNum" sz="quarter" idx="12"/>
          </p:nvPr>
        </p:nvSpPr>
        <p:spPr/>
        <p:txBody>
          <a:bodyPr/>
          <a:lstStyle/>
          <a:p>
            <a:fld id="{57096DC1-2A38-1547-977B-DE91802E1FC1}" type="slidenum">
              <a:rPr lang="en-US" smtClean="0"/>
              <a:t>15</a:t>
            </a:fld>
            <a:endParaRPr lang="en-US"/>
          </a:p>
        </p:txBody>
      </p:sp>
    </p:spTree>
    <p:extLst>
      <p:ext uri="{BB962C8B-B14F-4D97-AF65-F5344CB8AC3E}">
        <p14:creationId xmlns:p14="http://schemas.microsoft.com/office/powerpoint/2010/main" val="3918610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Policy Considerations with Reliance on Private Standards</a:t>
            </a:r>
          </a:p>
        </p:txBody>
      </p:sp>
      <p:sp>
        <p:nvSpPr>
          <p:cNvPr id="3" name="Content Placeholder 2"/>
          <p:cNvSpPr>
            <a:spLocks noGrp="1"/>
          </p:cNvSpPr>
          <p:nvPr>
            <p:ph idx="1"/>
          </p:nvPr>
        </p:nvSpPr>
        <p:spPr>
          <a:xfrm>
            <a:off x="762000" y="1027906"/>
            <a:ext cx="10668000" cy="5245465"/>
          </a:xfrm>
        </p:spPr>
        <p:txBody>
          <a:bodyPr>
            <a:normAutofit/>
          </a:bodyPr>
          <a:lstStyle/>
          <a:p>
            <a:pPr marL="0" indent="0">
              <a:buNone/>
            </a:pPr>
            <a:endParaRPr lang="en-US" i="1" dirty="0"/>
          </a:p>
          <a:p>
            <a:pPr marL="0" indent="0">
              <a:buNone/>
            </a:pPr>
            <a:endParaRPr lang="en-US" sz="600" b="1" dirty="0"/>
          </a:p>
          <a:p>
            <a:r>
              <a:rPr lang="en-US" sz="3000" dirty="0"/>
              <a:t>Potential advantages</a:t>
            </a:r>
          </a:p>
          <a:p>
            <a:pPr lvl="1">
              <a:buSzPct val="50000"/>
              <a:buFont typeface="Courier New" panose="02070309020205020404" pitchFamily="49" charset="0"/>
              <a:buChar char="o"/>
            </a:pPr>
            <a:r>
              <a:rPr lang="en-US" sz="2600" dirty="0"/>
              <a:t>Lowers the costs to government of adopting standards</a:t>
            </a:r>
          </a:p>
          <a:p>
            <a:pPr lvl="1">
              <a:buSzPct val="50000"/>
              <a:buFont typeface="Courier New" panose="02070309020205020404" pitchFamily="49" charset="0"/>
              <a:buChar char="o"/>
            </a:pPr>
            <a:r>
              <a:rPr lang="en-US" sz="2600" dirty="0"/>
              <a:t>Takes advantage of private sector’s technical expertise</a:t>
            </a:r>
          </a:p>
          <a:p>
            <a:pPr lvl="1">
              <a:buSzPct val="50000"/>
              <a:buFont typeface="Courier New" panose="02070309020205020404" pitchFamily="49" charset="0"/>
              <a:buChar char="o"/>
            </a:pPr>
            <a:r>
              <a:rPr lang="en-US" sz="2600" dirty="0"/>
              <a:t>Promotes harmonization (government rules align with private standards)</a:t>
            </a:r>
          </a:p>
          <a:p>
            <a:r>
              <a:rPr lang="en-US" sz="3000" dirty="0"/>
              <a:t>Potential disadvantages</a:t>
            </a:r>
          </a:p>
          <a:p>
            <a:pPr lvl="1">
              <a:buSzPct val="50000"/>
              <a:buFont typeface="Courier New" panose="02070309020205020404" pitchFamily="49" charset="0"/>
              <a:buChar char="o"/>
            </a:pPr>
            <a:r>
              <a:rPr lang="en-US" sz="2600" dirty="0"/>
              <a:t>Limited public access to the law when incorporated standards are copyrighted</a:t>
            </a:r>
          </a:p>
          <a:p>
            <a:pPr lvl="1">
              <a:buSzPct val="50000"/>
              <a:buFont typeface="Courier New" panose="02070309020205020404" pitchFamily="49" charset="0"/>
              <a:buChar char="o"/>
            </a:pPr>
            <a:r>
              <a:rPr lang="en-US" sz="2600" dirty="0"/>
              <a:t>In practice, private standard setting processes may not be as open and balanced</a:t>
            </a:r>
          </a:p>
          <a:p>
            <a:pPr lvl="1">
              <a:buSzPct val="50000"/>
              <a:buFont typeface="Courier New" panose="02070309020205020404" pitchFamily="49" charset="0"/>
              <a:buChar char="o"/>
            </a:pPr>
            <a:r>
              <a:rPr lang="en-US" sz="2600" dirty="0"/>
              <a:t>Possible private non-delegation problem under constitutional law?</a:t>
            </a:r>
          </a:p>
          <a:p>
            <a:endParaRPr lang="en-US" sz="600" b="1" dirty="0"/>
          </a:p>
        </p:txBody>
      </p:sp>
      <p:sp>
        <p:nvSpPr>
          <p:cNvPr id="4" name="Slide Number Placeholder 3">
            <a:extLst>
              <a:ext uri="{FF2B5EF4-FFF2-40B4-BE49-F238E27FC236}">
                <a16:creationId xmlns:a16="http://schemas.microsoft.com/office/drawing/2014/main" id="{6D89E125-711B-FA44-8A7E-A4082EA2DFAE}"/>
              </a:ext>
            </a:extLst>
          </p:cNvPr>
          <p:cNvSpPr>
            <a:spLocks noGrp="1"/>
          </p:cNvSpPr>
          <p:nvPr>
            <p:ph type="sldNum" sz="quarter" idx="12"/>
          </p:nvPr>
        </p:nvSpPr>
        <p:spPr/>
        <p:txBody>
          <a:bodyPr/>
          <a:lstStyle/>
          <a:p>
            <a:fld id="{57096DC1-2A38-1547-977B-DE91802E1FC1}" type="slidenum">
              <a:rPr lang="en-US" smtClean="0"/>
              <a:t>16</a:t>
            </a:fld>
            <a:endParaRPr lang="en-US"/>
          </a:p>
        </p:txBody>
      </p:sp>
    </p:spTree>
    <p:extLst>
      <p:ext uri="{BB962C8B-B14F-4D97-AF65-F5344CB8AC3E}">
        <p14:creationId xmlns:p14="http://schemas.microsoft.com/office/powerpoint/2010/main" val="206081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0483-19C5-984F-9E46-9978A9A455F0}"/>
              </a:ext>
            </a:extLst>
          </p:cNvPr>
          <p:cNvSpPr>
            <a:spLocks noGrp="1"/>
          </p:cNvSpPr>
          <p:nvPr>
            <p:ph type="title"/>
          </p:nvPr>
        </p:nvSpPr>
        <p:spPr>
          <a:xfrm>
            <a:off x="479685" y="365127"/>
            <a:ext cx="10927830" cy="1325563"/>
          </a:xfrm>
        </p:spPr>
        <p:txBody>
          <a:bodyPr/>
          <a:lstStyle/>
          <a:p>
            <a:r>
              <a:rPr lang="en-US" b="1" dirty="0"/>
              <a:t>Purposes of this Lesson</a:t>
            </a:r>
          </a:p>
        </p:txBody>
      </p:sp>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929390" y="1690690"/>
            <a:ext cx="10478125" cy="5010149"/>
          </a:xfrm>
        </p:spPr>
        <p:txBody>
          <a:bodyPr>
            <a:normAutofit/>
          </a:bodyPr>
          <a:lstStyle/>
          <a:p>
            <a:pPr>
              <a:lnSpc>
                <a:spcPct val="120000"/>
              </a:lnSpc>
              <a:spcBef>
                <a:spcPts val="0"/>
              </a:spcBef>
              <a:tabLst>
                <a:tab pos="1300163" algn="l"/>
              </a:tabLst>
            </a:pPr>
            <a:r>
              <a:rPr lang="en-US" sz="3100" dirty="0"/>
              <a:t>Understand historical aspects of the Benzene Case mentioned in the Supreme Court’s opinion but not explained in the casebook</a:t>
            </a:r>
          </a:p>
          <a:p>
            <a:pPr>
              <a:lnSpc>
                <a:spcPct val="120000"/>
              </a:lnSpc>
              <a:spcBef>
                <a:spcPts val="0"/>
              </a:spcBef>
              <a:tabLst>
                <a:tab pos="1300163" algn="l"/>
              </a:tabLst>
            </a:pPr>
            <a:r>
              <a:rPr lang="en-US" sz="3100" dirty="0"/>
              <a:t>Use this history as a window into learning about private standards</a:t>
            </a:r>
          </a:p>
          <a:p>
            <a:pPr>
              <a:lnSpc>
                <a:spcPct val="120000"/>
              </a:lnSpc>
              <a:spcBef>
                <a:spcPts val="0"/>
              </a:spcBef>
              <a:tabLst>
                <a:tab pos="1300163" algn="l"/>
              </a:tabLst>
            </a:pPr>
            <a:r>
              <a:rPr lang="en-US" sz="3100" dirty="0"/>
              <a:t>Provide a basis for reflection on the proper role for private standards in addressing public regulatory problems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2D318AC-6675-6D4B-9718-E982085226F6}"/>
              </a:ext>
            </a:extLst>
          </p:cNvPr>
          <p:cNvSpPr>
            <a:spLocks noGrp="1"/>
          </p:cNvSpPr>
          <p:nvPr>
            <p:ph type="sldNum" sz="quarter" idx="12"/>
          </p:nvPr>
        </p:nvSpPr>
        <p:spPr/>
        <p:txBody>
          <a:bodyPr/>
          <a:lstStyle/>
          <a:p>
            <a:fld id="{57096DC1-2A38-1547-977B-DE91802E1FC1}" type="slidenum">
              <a:rPr lang="en-US" smtClean="0"/>
              <a:t>1</a:t>
            </a:fld>
            <a:endParaRPr lang="en-US"/>
          </a:p>
        </p:txBody>
      </p:sp>
    </p:spTree>
    <p:extLst>
      <p:ext uri="{BB962C8B-B14F-4D97-AF65-F5344CB8AC3E}">
        <p14:creationId xmlns:p14="http://schemas.microsoft.com/office/powerpoint/2010/main" val="391400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479686" y="1320800"/>
            <a:ext cx="11483714" cy="5380039"/>
          </a:xfrm>
        </p:spPr>
        <p:txBody>
          <a:bodyPr>
            <a:normAutofit fontScale="92500" lnSpcReduction="20000"/>
          </a:bodyPr>
          <a:lstStyle/>
          <a:p>
            <a:pPr marL="0" indent="0">
              <a:lnSpc>
                <a:spcPct val="120000"/>
              </a:lnSpc>
              <a:spcBef>
                <a:spcPts val="0"/>
              </a:spcBef>
              <a:buNone/>
              <a:tabLst>
                <a:tab pos="1300163" algn="l"/>
              </a:tabLst>
            </a:pPr>
            <a:r>
              <a:rPr lang="en-US" sz="3100" b="1" dirty="0"/>
              <a:t>1970</a:t>
            </a:r>
            <a:r>
              <a:rPr lang="en-US" sz="3100" dirty="0"/>
              <a:t>  	Congress passes the Occupational Safety and Health Act</a:t>
            </a:r>
          </a:p>
          <a:p>
            <a:pPr marL="0" indent="0">
              <a:lnSpc>
                <a:spcPct val="120000"/>
              </a:lnSpc>
              <a:spcBef>
                <a:spcPts val="0"/>
              </a:spcBef>
              <a:buNone/>
              <a:tabLst>
                <a:tab pos="1300163" algn="l"/>
              </a:tabLst>
            </a:pPr>
            <a:endParaRPr lang="en-US" sz="1600" dirty="0"/>
          </a:p>
          <a:p>
            <a:pPr marL="0" indent="0">
              <a:lnSpc>
                <a:spcPct val="120000"/>
              </a:lnSpc>
              <a:spcBef>
                <a:spcPts val="0"/>
              </a:spcBef>
              <a:buNone/>
              <a:tabLst>
                <a:tab pos="1300163" algn="l"/>
              </a:tabLst>
            </a:pPr>
            <a:r>
              <a:rPr lang="en-US" sz="3100" b="1" dirty="0"/>
              <a:t>1971</a:t>
            </a:r>
            <a:r>
              <a:rPr lang="en-US" sz="3100" dirty="0"/>
              <a:t>  	OSHA adopts a 10 ppm permissible exposure limit for 	benzene in workplace air</a:t>
            </a:r>
          </a:p>
          <a:p>
            <a:pPr marL="1841500" indent="-200025">
              <a:lnSpc>
                <a:spcPct val="120000"/>
              </a:lnSpc>
              <a:spcBef>
                <a:spcPts val="0"/>
              </a:spcBef>
              <a:tabLst>
                <a:tab pos="1300163" algn="l"/>
              </a:tabLst>
            </a:pPr>
            <a:r>
              <a:rPr lang="en-US" sz="3100" i="1" dirty="0"/>
              <a:t>Based on an earlier “private standard”</a:t>
            </a:r>
          </a:p>
          <a:p>
            <a:pPr marL="1841500" indent="-200025">
              <a:lnSpc>
                <a:spcPct val="120000"/>
              </a:lnSpc>
              <a:spcBef>
                <a:spcPts val="0"/>
              </a:spcBef>
              <a:tabLst>
                <a:tab pos="1300163" algn="l"/>
              </a:tabLst>
            </a:pPr>
            <a:r>
              <a:rPr lang="en-US" sz="3100" i="1" dirty="0"/>
              <a:t>Adopted by OSHA without notice and comment</a:t>
            </a:r>
          </a:p>
          <a:p>
            <a:pPr marL="0" indent="0">
              <a:lnSpc>
                <a:spcPct val="120000"/>
              </a:lnSpc>
              <a:spcBef>
                <a:spcPts val="0"/>
              </a:spcBef>
              <a:buNone/>
            </a:pPr>
            <a:endParaRPr lang="en-US" sz="1600" dirty="0"/>
          </a:p>
          <a:p>
            <a:pPr marL="0" indent="0">
              <a:lnSpc>
                <a:spcPct val="120000"/>
              </a:lnSpc>
              <a:spcBef>
                <a:spcPts val="0"/>
              </a:spcBef>
              <a:buNone/>
              <a:tabLst>
                <a:tab pos="1300163" algn="l"/>
              </a:tabLst>
            </a:pPr>
            <a:r>
              <a:rPr lang="en-US" sz="3100" b="1" dirty="0"/>
              <a:t>1978</a:t>
            </a:r>
            <a:r>
              <a:rPr lang="en-US" sz="3100" dirty="0"/>
              <a:t> 	OSHA revises its 10 ppm permissible exposure limit for benzene, 	lowering it to 1 ppm </a:t>
            </a:r>
          </a:p>
          <a:p>
            <a:pPr marL="1841500" indent="-200025">
              <a:lnSpc>
                <a:spcPct val="120000"/>
              </a:lnSpc>
              <a:spcBef>
                <a:spcPts val="0"/>
              </a:spcBef>
              <a:tabLst>
                <a:tab pos="1300163" algn="l"/>
              </a:tabLst>
            </a:pPr>
            <a:r>
              <a:rPr lang="en-US" sz="3100" i="1" dirty="0"/>
              <a:t>Based on government analysis </a:t>
            </a:r>
            <a:r>
              <a:rPr lang="en-US" sz="3100" dirty="0"/>
              <a:t>and</a:t>
            </a:r>
            <a:r>
              <a:rPr lang="en-US" sz="3100" i="1" dirty="0"/>
              <a:t> notice and comment </a:t>
            </a:r>
          </a:p>
          <a:p>
            <a:pPr marL="1841500" indent="-200025">
              <a:lnSpc>
                <a:spcPct val="120000"/>
              </a:lnSpc>
              <a:spcBef>
                <a:spcPts val="0"/>
              </a:spcBef>
              <a:tabLst>
                <a:tab pos="1300163" algn="l"/>
              </a:tabLst>
            </a:pPr>
            <a:r>
              <a:rPr lang="en-US" sz="3100" i="1" dirty="0"/>
              <a:t>Industry files suit challenging the revised limit; eventually the case reaches the Supreme Court</a:t>
            </a:r>
            <a:endParaRPr lang="en-US" i="1" dirty="0"/>
          </a:p>
          <a:p>
            <a:endParaRPr lang="en-US" dirty="0"/>
          </a:p>
        </p:txBody>
      </p:sp>
      <p:sp>
        <p:nvSpPr>
          <p:cNvPr id="6" name="Title 1">
            <a:extLst>
              <a:ext uri="{FF2B5EF4-FFF2-40B4-BE49-F238E27FC236}">
                <a16:creationId xmlns:a16="http://schemas.microsoft.com/office/drawing/2014/main" id="{F1C1E480-8E8C-3548-9927-EC8D75B1072F}"/>
              </a:ext>
            </a:extLst>
          </p:cNvPr>
          <p:cNvSpPr txBox="1">
            <a:spLocks/>
          </p:cNvSpPr>
          <p:nvPr/>
        </p:nvSpPr>
        <p:spPr>
          <a:xfrm>
            <a:off x="479686" y="0"/>
            <a:ext cx="109278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Government Actions in the Benzene Case</a:t>
            </a:r>
          </a:p>
        </p:txBody>
      </p:sp>
      <p:sp>
        <p:nvSpPr>
          <p:cNvPr id="2" name="Slide Number Placeholder 1">
            <a:extLst>
              <a:ext uri="{FF2B5EF4-FFF2-40B4-BE49-F238E27FC236}">
                <a16:creationId xmlns:a16="http://schemas.microsoft.com/office/drawing/2014/main" id="{B9550270-6920-0546-92BA-A69BBFF9C460}"/>
              </a:ext>
            </a:extLst>
          </p:cNvPr>
          <p:cNvSpPr>
            <a:spLocks noGrp="1"/>
          </p:cNvSpPr>
          <p:nvPr>
            <p:ph type="sldNum" sz="quarter" idx="12"/>
          </p:nvPr>
        </p:nvSpPr>
        <p:spPr/>
        <p:txBody>
          <a:bodyPr/>
          <a:lstStyle/>
          <a:p>
            <a:fld id="{57096DC1-2A38-1547-977B-DE91802E1FC1}" type="slidenum">
              <a:rPr lang="en-US" smtClean="0"/>
              <a:t>2</a:t>
            </a:fld>
            <a:endParaRPr lang="en-US"/>
          </a:p>
        </p:txBody>
      </p:sp>
    </p:spTree>
    <p:extLst>
      <p:ext uri="{BB962C8B-B14F-4D97-AF65-F5344CB8AC3E}">
        <p14:creationId xmlns:p14="http://schemas.microsoft.com/office/powerpoint/2010/main" val="161940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0483-19C5-984F-9E46-9978A9A455F0}"/>
              </a:ext>
            </a:extLst>
          </p:cNvPr>
          <p:cNvSpPr>
            <a:spLocks noGrp="1"/>
          </p:cNvSpPr>
          <p:nvPr>
            <p:ph type="title"/>
          </p:nvPr>
        </p:nvSpPr>
        <p:spPr>
          <a:xfrm>
            <a:off x="479685" y="365127"/>
            <a:ext cx="10927830" cy="1325563"/>
          </a:xfrm>
        </p:spPr>
        <p:txBody>
          <a:bodyPr/>
          <a:lstStyle/>
          <a:p>
            <a:r>
              <a:rPr lang="en-US" b="1" dirty="0"/>
              <a:t>Private Standards in the Benzene Case</a:t>
            </a:r>
          </a:p>
        </p:txBody>
      </p:sp>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929390" y="1690690"/>
            <a:ext cx="10478125" cy="5010149"/>
          </a:xfrm>
        </p:spPr>
        <p:txBody>
          <a:bodyPr>
            <a:normAutofit/>
          </a:bodyPr>
          <a:lstStyle/>
          <a:p>
            <a:pPr marL="0" indent="0">
              <a:lnSpc>
                <a:spcPct val="120000"/>
              </a:lnSpc>
              <a:spcBef>
                <a:spcPts val="0"/>
              </a:spcBef>
              <a:buNone/>
            </a:pPr>
            <a:r>
              <a:rPr lang="en-US" sz="3100" dirty="0"/>
              <a:t>“In 1969 the American National Standards Institute (ANSI) adopted a national consensus standard of 10 ppm … In 1971, after the Occupational Safety and Health Act was passed, the Secretary adopted this consensus standard as the federal standard, pursuant to 29 U.S.C. 655 (a).” </a:t>
            </a:r>
          </a:p>
          <a:p>
            <a:pPr marL="0" indent="0">
              <a:lnSpc>
                <a:spcPct val="120000"/>
              </a:lnSpc>
              <a:spcBef>
                <a:spcPts val="0"/>
              </a:spcBef>
              <a:buNone/>
            </a:pPr>
            <a:endParaRPr lang="en-US" sz="3100" dirty="0"/>
          </a:p>
          <a:p>
            <a:pPr marL="0" indent="0">
              <a:lnSpc>
                <a:spcPct val="120000"/>
              </a:lnSpc>
              <a:spcBef>
                <a:spcPts val="0"/>
              </a:spcBef>
              <a:buNone/>
            </a:pPr>
            <a:r>
              <a:rPr lang="en-US" sz="2400" i="1" dirty="0"/>
              <a:t>            Indus. Union Dep't, AFL-CIO v. Am. Petroleum Inst</a:t>
            </a:r>
            <a:r>
              <a:rPr lang="en-US" sz="2400" dirty="0"/>
              <a:t>., 448 U.S. 607, 617 (1980)</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72C96A9-3156-5F47-849C-660628891A38}"/>
              </a:ext>
            </a:extLst>
          </p:cNvPr>
          <p:cNvSpPr>
            <a:spLocks noGrp="1"/>
          </p:cNvSpPr>
          <p:nvPr>
            <p:ph type="sldNum" sz="quarter" idx="12"/>
          </p:nvPr>
        </p:nvSpPr>
        <p:spPr/>
        <p:txBody>
          <a:bodyPr/>
          <a:lstStyle/>
          <a:p>
            <a:fld id="{57096DC1-2A38-1547-977B-DE91802E1FC1}" type="slidenum">
              <a:rPr lang="en-US" smtClean="0"/>
              <a:t>3</a:t>
            </a:fld>
            <a:endParaRPr lang="en-US"/>
          </a:p>
        </p:txBody>
      </p:sp>
    </p:spTree>
    <p:extLst>
      <p:ext uri="{BB962C8B-B14F-4D97-AF65-F5344CB8AC3E}">
        <p14:creationId xmlns:p14="http://schemas.microsoft.com/office/powerpoint/2010/main" val="6969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0483-19C5-984F-9E46-9978A9A455F0}"/>
              </a:ext>
            </a:extLst>
          </p:cNvPr>
          <p:cNvSpPr>
            <a:spLocks noGrp="1"/>
          </p:cNvSpPr>
          <p:nvPr>
            <p:ph type="title"/>
          </p:nvPr>
        </p:nvSpPr>
        <p:spPr>
          <a:xfrm>
            <a:off x="509666" y="365127"/>
            <a:ext cx="10023891" cy="1325563"/>
          </a:xfrm>
        </p:spPr>
        <p:txBody>
          <a:bodyPr/>
          <a:lstStyle/>
          <a:p>
            <a:r>
              <a:rPr lang="en-US" b="1" dirty="0"/>
              <a:t>Private Standards in the Benzene Case</a:t>
            </a:r>
          </a:p>
        </p:txBody>
      </p:sp>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404734" y="1690690"/>
            <a:ext cx="10837889" cy="5010149"/>
          </a:xfrm>
        </p:spPr>
        <p:txBody>
          <a:bodyPr>
            <a:normAutofit/>
          </a:bodyPr>
          <a:lstStyle/>
          <a:p>
            <a:pPr marL="0" indent="0">
              <a:lnSpc>
                <a:spcPct val="120000"/>
              </a:lnSpc>
              <a:spcBef>
                <a:spcPts val="0"/>
              </a:spcBef>
              <a:buNone/>
            </a:pPr>
            <a:r>
              <a:rPr lang="en-US" sz="3100" dirty="0"/>
              <a:t>“The Secretary complied with the directive to choose the most protective standard by selecting the ANSI standard of 10 ppm, rather than the 25 ppm standard adopted by the American Conference of Government[al] Industrial Hygienists. 43 </a:t>
            </a:r>
            <a:r>
              <a:rPr lang="en-US" sz="3100" dirty="0" err="1"/>
              <a:t>Fed.Reg</a:t>
            </a:r>
            <a:r>
              <a:rPr lang="en-US" sz="3100" dirty="0"/>
              <a:t>. 5919 (1978).” </a:t>
            </a:r>
          </a:p>
          <a:p>
            <a:pPr marL="0" indent="0">
              <a:lnSpc>
                <a:spcPct val="120000"/>
              </a:lnSpc>
              <a:spcBef>
                <a:spcPts val="0"/>
              </a:spcBef>
              <a:buNone/>
            </a:pPr>
            <a:endParaRPr lang="en-US" i="1" dirty="0"/>
          </a:p>
          <a:p>
            <a:pPr marL="0" indent="0">
              <a:lnSpc>
                <a:spcPct val="120000"/>
              </a:lnSpc>
              <a:spcBef>
                <a:spcPts val="0"/>
              </a:spcBef>
              <a:buNone/>
            </a:pPr>
            <a:r>
              <a:rPr lang="en-US" sz="2400" i="1" dirty="0"/>
              <a:t>             Indus. Union Dep't, AFL-CIO v. Am. Petroleum Inst</a:t>
            </a:r>
            <a:r>
              <a:rPr lang="en-US" sz="2400" dirty="0"/>
              <a:t>., 448 U.S. 607, 617 (1980)</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91CA0F-EA02-564E-A0B7-D6A79D32B506}"/>
              </a:ext>
            </a:extLst>
          </p:cNvPr>
          <p:cNvSpPr>
            <a:spLocks noGrp="1"/>
          </p:cNvSpPr>
          <p:nvPr>
            <p:ph type="sldNum" sz="quarter" idx="12"/>
          </p:nvPr>
        </p:nvSpPr>
        <p:spPr/>
        <p:txBody>
          <a:bodyPr/>
          <a:lstStyle/>
          <a:p>
            <a:fld id="{57096DC1-2A38-1547-977B-DE91802E1FC1}" type="slidenum">
              <a:rPr lang="en-US" smtClean="0"/>
              <a:t>4</a:t>
            </a:fld>
            <a:endParaRPr lang="en-US"/>
          </a:p>
        </p:txBody>
      </p:sp>
    </p:spTree>
    <p:extLst>
      <p:ext uri="{BB962C8B-B14F-4D97-AF65-F5344CB8AC3E}">
        <p14:creationId xmlns:p14="http://schemas.microsoft.com/office/powerpoint/2010/main" val="240981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0483-19C5-984F-9E46-9978A9A455F0}"/>
              </a:ext>
            </a:extLst>
          </p:cNvPr>
          <p:cNvSpPr>
            <a:spLocks noGrp="1"/>
          </p:cNvSpPr>
          <p:nvPr>
            <p:ph type="title"/>
          </p:nvPr>
        </p:nvSpPr>
        <p:spPr>
          <a:xfrm>
            <a:off x="177800" y="396124"/>
            <a:ext cx="11693901" cy="1325563"/>
          </a:xfrm>
        </p:spPr>
        <p:txBody>
          <a:bodyPr/>
          <a:lstStyle/>
          <a:p>
            <a:r>
              <a:rPr lang="en-US" b="1" dirty="0"/>
              <a:t>Questions Raised by the Court’s Historical Account</a:t>
            </a:r>
          </a:p>
        </p:txBody>
      </p:sp>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990256" y="1943938"/>
            <a:ext cx="10382372" cy="5010149"/>
          </a:xfrm>
        </p:spPr>
        <p:txBody>
          <a:bodyPr>
            <a:normAutofit/>
          </a:bodyPr>
          <a:lstStyle/>
          <a:p>
            <a:pPr>
              <a:lnSpc>
                <a:spcPct val="100000"/>
              </a:lnSpc>
              <a:spcBef>
                <a:spcPts val="1200"/>
              </a:spcBef>
              <a:spcAft>
                <a:spcPts val="1200"/>
              </a:spcAft>
            </a:pPr>
            <a:r>
              <a:rPr lang="en-US" sz="3300" dirty="0"/>
              <a:t>What is the American National Standards Institute (ANSI)?</a:t>
            </a:r>
          </a:p>
          <a:p>
            <a:pPr>
              <a:lnSpc>
                <a:spcPct val="100000"/>
              </a:lnSpc>
              <a:spcBef>
                <a:spcPts val="1200"/>
              </a:spcBef>
              <a:spcAft>
                <a:spcPts val="1200"/>
              </a:spcAft>
            </a:pPr>
            <a:r>
              <a:rPr lang="en-US" sz="3300" dirty="0"/>
              <a:t>What is the American Conference of Governmental Industrial Hygienists (ACGIH)?</a:t>
            </a:r>
          </a:p>
          <a:p>
            <a:pPr>
              <a:lnSpc>
                <a:spcPct val="100000"/>
              </a:lnSpc>
              <a:spcBef>
                <a:spcPts val="1200"/>
              </a:spcBef>
              <a:spcAft>
                <a:spcPts val="1200"/>
              </a:spcAft>
            </a:pPr>
            <a:r>
              <a:rPr lang="en-US" sz="3300" dirty="0"/>
              <a:t>What is a “national consensus standard?”</a:t>
            </a:r>
          </a:p>
          <a:p>
            <a:pPr>
              <a:lnSpc>
                <a:spcPct val="120000"/>
              </a:lnSpc>
              <a:spcBef>
                <a:spcPts val="0"/>
              </a:spcBef>
            </a:pPr>
            <a:endParaRPr lang="en-US" sz="31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5C0E20-EEE3-BC49-ACA2-C8B63AACEBEF}"/>
              </a:ext>
            </a:extLst>
          </p:cNvPr>
          <p:cNvSpPr>
            <a:spLocks noGrp="1"/>
          </p:cNvSpPr>
          <p:nvPr>
            <p:ph type="sldNum" sz="quarter" idx="12"/>
          </p:nvPr>
        </p:nvSpPr>
        <p:spPr/>
        <p:txBody>
          <a:bodyPr/>
          <a:lstStyle/>
          <a:p>
            <a:fld id="{57096DC1-2A38-1547-977B-DE91802E1FC1}" type="slidenum">
              <a:rPr lang="en-US" smtClean="0"/>
              <a:t>5</a:t>
            </a:fld>
            <a:endParaRPr lang="en-US"/>
          </a:p>
        </p:txBody>
      </p:sp>
    </p:spTree>
    <p:extLst>
      <p:ext uri="{BB962C8B-B14F-4D97-AF65-F5344CB8AC3E}">
        <p14:creationId xmlns:p14="http://schemas.microsoft.com/office/powerpoint/2010/main" val="293918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nSpc>
                <a:spcPct val="120000"/>
              </a:lnSpc>
              <a:spcBef>
                <a:spcPts val="0"/>
              </a:spcBef>
            </a:pPr>
            <a:r>
              <a:rPr lang="en-US" b="1" dirty="0"/>
              <a:t>The American National Standards Institute (ANSI)</a:t>
            </a:r>
          </a:p>
        </p:txBody>
      </p:sp>
      <p:sp>
        <p:nvSpPr>
          <p:cNvPr id="3" name="Content Placeholder 2"/>
          <p:cNvSpPr>
            <a:spLocks noGrp="1"/>
          </p:cNvSpPr>
          <p:nvPr>
            <p:ph idx="1"/>
          </p:nvPr>
        </p:nvSpPr>
        <p:spPr>
          <a:xfrm>
            <a:off x="838200" y="1325563"/>
            <a:ext cx="10661541" cy="5167309"/>
          </a:xfrm>
        </p:spPr>
        <p:txBody>
          <a:bodyPr>
            <a:normAutofit/>
          </a:bodyPr>
          <a:lstStyle/>
          <a:p>
            <a:pPr>
              <a:lnSpc>
                <a:spcPct val="120000"/>
              </a:lnSpc>
              <a:spcBef>
                <a:spcPts val="0"/>
              </a:spcBef>
            </a:pPr>
            <a:r>
              <a:rPr lang="en-US" sz="3300" dirty="0"/>
              <a:t>Private, non-profit organization that “oversees the creation, promulgation and use of thousands of norms and guidelines that directly impact businesses in nearly every sector”</a:t>
            </a:r>
          </a:p>
          <a:p>
            <a:pPr>
              <a:lnSpc>
                <a:spcPct val="120000"/>
              </a:lnSpc>
              <a:spcBef>
                <a:spcPts val="0"/>
              </a:spcBef>
            </a:pPr>
            <a:endParaRPr lang="en-US" sz="1600" dirty="0"/>
          </a:p>
          <a:p>
            <a:pPr>
              <a:lnSpc>
                <a:spcPct val="120000"/>
              </a:lnSpc>
              <a:spcBef>
                <a:spcPts val="0"/>
              </a:spcBef>
            </a:pPr>
            <a:r>
              <a:rPr lang="en-US" sz="3300" dirty="0"/>
              <a:t>Dates back to an organization founded in 1918</a:t>
            </a:r>
          </a:p>
          <a:p>
            <a:pPr>
              <a:lnSpc>
                <a:spcPct val="120000"/>
              </a:lnSpc>
              <a:spcBef>
                <a:spcPts val="0"/>
              </a:spcBef>
            </a:pPr>
            <a:endParaRPr lang="en-US" sz="1600" dirty="0"/>
          </a:p>
          <a:p>
            <a:pPr>
              <a:lnSpc>
                <a:spcPct val="120000"/>
              </a:lnSpc>
              <a:spcBef>
                <a:spcPts val="0"/>
              </a:spcBef>
            </a:pPr>
            <a:r>
              <a:rPr lang="en-US" sz="3300" dirty="0"/>
              <a:t>Today, ANSI does not establish any standards itself, but it serves as key accreditor of other private standards development organizations</a:t>
            </a:r>
          </a:p>
        </p:txBody>
      </p:sp>
      <p:sp>
        <p:nvSpPr>
          <p:cNvPr id="4" name="Slide Number Placeholder 3">
            <a:extLst>
              <a:ext uri="{FF2B5EF4-FFF2-40B4-BE49-F238E27FC236}">
                <a16:creationId xmlns:a16="http://schemas.microsoft.com/office/drawing/2014/main" id="{44D0CBB8-AB37-544E-AED5-6CDD735F5DD6}"/>
              </a:ext>
            </a:extLst>
          </p:cNvPr>
          <p:cNvSpPr>
            <a:spLocks noGrp="1"/>
          </p:cNvSpPr>
          <p:nvPr>
            <p:ph type="sldNum" sz="quarter" idx="12"/>
          </p:nvPr>
        </p:nvSpPr>
        <p:spPr/>
        <p:txBody>
          <a:bodyPr/>
          <a:lstStyle/>
          <a:p>
            <a:fld id="{57096DC1-2A38-1547-977B-DE91802E1FC1}" type="slidenum">
              <a:rPr lang="en-US" smtClean="0"/>
              <a:t>6</a:t>
            </a:fld>
            <a:endParaRPr lang="en-US"/>
          </a:p>
        </p:txBody>
      </p:sp>
    </p:spTree>
    <p:extLst>
      <p:ext uri="{BB962C8B-B14F-4D97-AF65-F5344CB8AC3E}">
        <p14:creationId xmlns:p14="http://schemas.microsoft.com/office/powerpoint/2010/main" val="197714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93952"/>
            <a:ext cx="10801350" cy="1163913"/>
          </a:xfrm>
        </p:spPr>
        <p:txBody>
          <a:bodyPr>
            <a:normAutofit/>
          </a:bodyPr>
          <a:lstStyle/>
          <a:p>
            <a:r>
              <a:rPr lang="en-US" b="1" dirty="0"/>
              <a:t>ANSI’s Organizational History</a:t>
            </a:r>
          </a:p>
        </p:txBody>
      </p:sp>
      <p:sp>
        <p:nvSpPr>
          <p:cNvPr id="3" name="Content Placeholder 2"/>
          <p:cNvSpPr>
            <a:spLocks noGrp="1"/>
          </p:cNvSpPr>
          <p:nvPr>
            <p:ph idx="1"/>
          </p:nvPr>
        </p:nvSpPr>
        <p:spPr>
          <a:xfrm>
            <a:off x="1016000" y="1620330"/>
            <a:ext cx="11353800" cy="5404358"/>
          </a:xfrm>
        </p:spPr>
        <p:txBody>
          <a:bodyPr>
            <a:noAutofit/>
          </a:bodyPr>
          <a:lstStyle/>
          <a:p>
            <a:pPr marL="0" lvl="0" indent="0">
              <a:buNone/>
              <a:tabLst>
                <a:tab pos="2165350" algn="l"/>
              </a:tabLst>
            </a:pPr>
            <a:r>
              <a:rPr lang="en-US" sz="3300" b="1" dirty="0"/>
              <a:t>1918 </a:t>
            </a:r>
            <a:r>
              <a:rPr lang="en-US" sz="3300" dirty="0"/>
              <a:t> 	Establishment of the American Engineering 	Standards Committee (AESC) </a:t>
            </a:r>
          </a:p>
          <a:p>
            <a:pPr marL="0" lvl="0" indent="0">
              <a:buNone/>
              <a:tabLst>
                <a:tab pos="2165350" algn="l"/>
              </a:tabLst>
            </a:pPr>
            <a:r>
              <a:rPr lang="en-US" sz="3300" b="1" dirty="0"/>
              <a:t>1928 </a:t>
            </a:r>
            <a:r>
              <a:rPr lang="en-US" sz="3300" dirty="0"/>
              <a:t> 	AESC reorganized and renamed the American 	Standards Association (ASA)</a:t>
            </a:r>
          </a:p>
          <a:p>
            <a:pPr marL="0" lvl="0" indent="0">
              <a:buNone/>
              <a:tabLst>
                <a:tab pos="2165350" algn="l"/>
              </a:tabLst>
            </a:pPr>
            <a:r>
              <a:rPr lang="en-US" sz="3300" b="1" dirty="0"/>
              <a:t>1966 </a:t>
            </a:r>
            <a:r>
              <a:rPr lang="en-US" sz="3300" dirty="0"/>
              <a:t> 	ASA reorganized as the United States of America 	Standards Institute (USASI)</a:t>
            </a:r>
          </a:p>
          <a:p>
            <a:pPr marL="0" indent="0">
              <a:buNone/>
              <a:tabLst>
                <a:tab pos="2165350" algn="l"/>
              </a:tabLst>
            </a:pPr>
            <a:r>
              <a:rPr lang="en-US" sz="3300" b="1" dirty="0"/>
              <a:t>1969 </a:t>
            </a:r>
            <a:r>
              <a:rPr lang="en-US" sz="3300" dirty="0"/>
              <a:t> 	USASI reorganized/renamed American National 	Standards Institute (ANSI)</a:t>
            </a:r>
          </a:p>
        </p:txBody>
      </p:sp>
      <p:sp>
        <p:nvSpPr>
          <p:cNvPr id="4" name="Slide Number Placeholder 3">
            <a:extLst>
              <a:ext uri="{FF2B5EF4-FFF2-40B4-BE49-F238E27FC236}">
                <a16:creationId xmlns:a16="http://schemas.microsoft.com/office/drawing/2014/main" id="{164344CD-6065-7B40-BEEE-DFAABEEF8914}"/>
              </a:ext>
            </a:extLst>
          </p:cNvPr>
          <p:cNvSpPr>
            <a:spLocks noGrp="1"/>
          </p:cNvSpPr>
          <p:nvPr>
            <p:ph type="sldNum" sz="quarter" idx="12"/>
          </p:nvPr>
        </p:nvSpPr>
        <p:spPr/>
        <p:txBody>
          <a:bodyPr/>
          <a:lstStyle/>
          <a:p>
            <a:fld id="{57096DC1-2A38-1547-977B-DE91802E1FC1}" type="slidenum">
              <a:rPr lang="en-US" smtClean="0"/>
              <a:t>7</a:t>
            </a:fld>
            <a:endParaRPr lang="en-US"/>
          </a:p>
        </p:txBody>
      </p:sp>
    </p:spTree>
    <p:extLst>
      <p:ext uri="{BB962C8B-B14F-4D97-AF65-F5344CB8AC3E}">
        <p14:creationId xmlns:p14="http://schemas.microsoft.com/office/powerpoint/2010/main" val="85425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38125"/>
            <a:ext cx="12192000" cy="1325563"/>
          </a:xfrm>
        </p:spPr>
        <p:txBody>
          <a:bodyPr/>
          <a:lstStyle/>
          <a:p>
            <a:r>
              <a:rPr lang="en-US" b="1" dirty="0"/>
              <a:t>The Basic Process of Private Standards Development</a:t>
            </a:r>
          </a:p>
        </p:txBody>
      </p:sp>
      <p:sp>
        <p:nvSpPr>
          <p:cNvPr id="3" name="Content Placeholder 2"/>
          <p:cNvSpPr>
            <a:spLocks noGrp="1"/>
          </p:cNvSpPr>
          <p:nvPr>
            <p:ph idx="1"/>
          </p:nvPr>
        </p:nvSpPr>
        <p:spPr>
          <a:xfrm>
            <a:off x="533400" y="1113235"/>
            <a:ext cx="11328400" cy="5693569"/>
          </a:xfrm>
        </p:spPr>
        <p:txBody>
          <a:bodyPr>
            <a:normAutofit/>
          </a:bodyPr>
          <a:lstStyle/>
          <a:p>
            <a:endParaRPr lang="en-US" sz="600" dirty="0"/>
          </a:p>
          <a:p>
            <a:pPr>
              <a:lnSpc>
                <a:spcPct val="110000"/>
              </a:lnSpc>
              <a:spcBef>
                <a:spcPts val="0"/>
              </a:spcBef>
            </a:pPr>
            <a:r>
              <a:rPr lang="en-US" sz="3500" dirty="0"/>
              <a:t>The process of standards development can vary from organization to organization</a:t>
            </a:r>
          </a:p>
          <a:p>
            <a:pPr>
              <a:lnSpc>
                <a:spcPct val="110000"/>
              </a:lnSpc>
              <a:spcBef>
                <a:spcPts val="0"/>
              </a:spcBef>
            </a:pPr>
            <a:r>
              <a:rPr lang="en-US" sz="3500" dirty="0"/>
              <a:t>Generally, the process is committee- and consensus-based</a:t>
            </a:r>
          </a:p>
          <a:p>
            <a:pPr lvl="1">
              <a:lnSpc>
                <a:spcPct val="110000"/>
              </a:lnSpc>
              <a:spcBef>
                <a:spcPts val="0"/>
              </a:spcBef>
            </a:pPr>
            <a:r>
              <a:rPr lang="en-US" sz="3000" dirty="0"/>
              <a:t>Identify stakeholders and form a consensus body</a:t>
            </a:r>
          </a:p>
          <a:p>
            <a:pPr lvl="1">
              <a:lnSpc>
                <a:spcPct val="110000"/>
              </a:lnSpc>
              <a:spcBef>
                <a:spcPts val="0"/>
              </a:spcBef>
            </a:pPr>
            <a:r>
              <a:rPr lang="en-US" sz="3000" dirty="0"/>
              <a:t>Publish proposed standards for review</a:t>
            </a:r>
          </a:p>
          <a:p>
            <a:pPr lvl="1">
              <a:lnSpc>
                <a:spcPct val="110000"/>
              </a:lnSpc>
              <a:spcBef>
                <a:spcPts val="0"/>
              </a:spcBef>
            </a:pPr>
            <a:r>
              <a:rPr lang="en-US" sz="3000" dirty="0"/>
              <a:t>Consensus decision-making (usually not unanimity)</a:t>
            </a:r>
          </a:p>
          <a:p>
            <a:pPr lvl="1">
              <a:lnSpc>
                <a:spcPct val="110000"/>
              </a:lnSpc>
              <a:spcBef>
                <a:spcPts val="0"/>
              </a:spcBef>
            </a:pPr>
            <a:r>
              <a:rPr lang="en-US" sz="3000" dirty="0"/>
              <a:t>Appeals Process</a:t>
            </a:r>
          </a:p>
          <a:p>
            <a:pPr>
              <a:lnSpc>
                <a:spcPct val="110000"/>
              </a:lnSpc>
              <a:spcBef>
                <a:spcPts val="0"/>
              </a:spcBef>
            </a:pPr>
            <a:r>
              <a:rPr lang="en-US" sz="3500" dirty="0"/>
              <a:t>ANSI has developed a set of “essential” procedural requirements designed to ensure “due process”</a:t>
            </a:r>
          </a:p>
          <a:p>
            <a:pPr lvl="1">
              <a:lnSpc>
                <a:spcPct val="110000"/>
              </a:lnSpc>
              <a:spcBef>
                <a:spcPts val="0"/>
              </a:spcBef>
            </a:pPr>
            <a:r>
              <a:rPr lang="en-US" sz="3100" dirty="0"/>
              <a:t>Must be followed to have an American National Standard</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435263F8-0041-0D4C-9668-8539B99420A1}"/>
              </a:ext>
            </a:extLst>
          </p:cNvPr>
          <p:cNvSpPr>
            <a:spLocks noGrp="1"/>
          </p:cNvSpPr>
          <p:nvPr>
            <p:ph type="sldNum" sz="quarter" idx="12"/>
          </p:nvPr>
        </p:nvSpPr>
        <p:spPr/>
        <p:txBody>
          <a:bodyPr/>
          <a:lstStyle/>
          <a:p>
            <a:fld id="{57096DC1-2A38-1547-977B-DE91802E1FC1}" type="slidenum">
              <a:rPr lang="en-US" smtClean="0"/>
              <a:t>8</a:t>
            </a:fld>
            <a:endParaRPr lang="en-US"/>
          </a:p>
        </p:txBody>
      </p:sp>
    </p:spTree>
    <p:extLst>
      <p:ext uri="{BB962C8B-B14F-4D97-AF65-F5344CB8AC3E}">
        <p14:creationId xmlns:p14="http://schemas.microsoft.com/office/powerpoint/2010/main" val="899234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5309</TotalTime>
  <Words>1257</Words>
  <Application>Microsoft Macintosh PowerPoint</Application>
  <PresentationFormat>Widescreen</PresentationFormat>
  <Paragraphs>145</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Helvetica</vt:lpstr>
      <vt:lpstr>Times New Roman</vt:lpstr>
      <vt:lpstr>Office Theme</vt:lpstr>
      <vt:lpstr>Voluntary Codes and Standards</vt:lpstr>
      <vt:lpstr>Purposes of this Lesson</vt:lpstr>
      <vt:lpstr>PowerPoint Presentation</vt:lpstr>
      <vt:lpstr>Private Standards in the Benzene Case</vt:lpstr>
      <vt:lpstr>Private Standards in the Benzene Case</vt:lpstr>
      <vt:lpstr>Questions Raised by the Court’s Historical Account</vt:lpstr>
      <vt:lpstr>The American National Standards Institute (ANSI)</vt:lpstr>
      <vt:lpstr>ANSI’s Organizational History</vt:lpstr>
      <vt:lpstr>The Basic Process of Private Standards Development</vt:lpstr>
      <vt:lpstr>ANSI’s “Essential Requirements”</vt:lpstr>
      <vt:lpstr>Steps in Developing the 1969 “ANSI” Benzene Standard</vt:lpstr>
      <vt:lpstr>The 1969 “ANSI” Benzene Standard</vt:lpstr>
      <vt:lpstr>The American Conference of Governmental Industrial Hygienists (ACGIH)</vt:lpstr>
      <vt:lpstr>OSHA’s Incorporation of the 1969 Benzene Standard</vt:lpstr>
      <vt:lpstr>OSHA’s Incorporation of the 1969 Benzene Standard</vt:lpstr>
      <vt:lpstr>Incorporation by Reference Today</vt:lpstr>
      <vt:lpstr>Policy Considerations with Reliance on Private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 Coglianese</dc:creator>
  <cp:lastModifiedBy>Microsoft Office User</cp:lastModifiedBy>
  <cp:revision>33</cp:revision>
  <cp:lastPrinted>2018-03-03T21:10:11Z</cp:lastPrinted>
  <dcterms:created xsi:type="dcterms:W3CDTF">2018-02-21T11:54:20Z</dcterms:created>
  <dcterms:modified xsi:type="dcterms:W3CDTF">2022-08-21T18:17:13Z</dcterms:modified>
</cp:coreProperties>
</file>