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935" r:id="rId1"/>
  </p:sldMasterIdLst>
  <p:notesMasterIdLst>
    <p:notesMasterId r:id="rId16"/>
  </p:notesMasterIdLst>
  <p:sldIdLst>
    <p:sldId id="275" r:id="rId2"/>
    <p:sldId id="260" r:id="rId3"/>
    <p:sldId id="265" r:id="rId4"/>
    <p:sldId id="266" r:id="rId5"/>
    <p:sldId id="261" r:id="rId6"/>
    <p:sldId id="262" r:id="rId7"/>
    <p:sldId id="263" r:id="rId8"/>
    <p:sldId id="264" r:id="rId9"/>
    <p:sldId id="267" r:id="rId10"/>
    <p:sldId id="270" r:id="rId11"/>
    <p:sldId id="269" r:id="rId12"/>
    <p:sldId id="272" r:id="rId13"/>
    <p:sldId id="273"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37"/>
    <p:restoredTop sz="94582"/>
  </p:normalViewPr>
  <p:slideViewPr>
    <p:cSldViewPr snapToGrid="0" snapToObjects="1">
      <p:cViewPr varScale="1">
        <p:scale>
          <a:sx n="101" d="100"/>
          <a:sy n="101" d="100"/>
        </p:scale>
        <p:origin x="4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4C2DB5-39B0-1248-9E44-1464FEB0B5C2}" type="datetimeFigureOut">
              <a:rPr lang="en-US" smtClean="0"/>
              <a:t>8/21/22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29ADBF-0FF0-5E48-A9F5-FB0813E3EF49}" type="slidenum">
              <a:rPr lang="en-US" smtClean="0"/>
              <a:t>‹#›</a:t>
            </a:fld>
            <a:endParaRPr lang="en-US"/>
          </a:p>
        </p:txBody>
      </p:sp>
    </p:spTree>
    <p:extLst>
      <p:ext uri="{BB962C8B-B14F-4D97-AF65-F5344CB8AC3E}">
        <p14:creationId xmlns:p14="http://schemas.microsoft.com/office/powerpoint/2010/main" val="968948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FEB880-75F5-0A43-8353-884CAB422B4C}" type="datetime1">
              <a:rPr lang="en-US" smtClean="0"/>
              <a:t>8/21/22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85675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FB3408A-3F94-9A40-9341-ED22020CE9C0}" type="datetime1">
              <a:rPr lang="en-US" smtClean="0"/>
              <a:t>8/21/22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491026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C85F54-F565-D443-8956-C9B427685CE9}" type="datetime1">
              <a:rPr lang="en-US" smtClean="0"/>
              <a:t>8/21/22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2057575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DD7B9C-921E-234F-9DF0-D7AAFFD3F260}" type="datetime1">
              <a:rPr lang="en-US" smtClean="0"/>
              <a:t>8/21/22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63099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AFFEAA-6979-8E46-89D2-D6164D626D76}" type="datetime1">
              <a:rPr lang="en-US" smtClean="0"/>
              <a:t>8/21/22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86451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01E7E5-651B-2843-B71D-CDB7F32FDD67}" type="datetime1">
              <a:rPr lang="en-US" smtClean="0"/>
              <a:t>8/21/22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21333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DC1BCB-D84C-9841-BD79-95BE84E8963A}" type="datetime1">
              <a:rPr lang="en-US" smtClean="0"/>
              <a:t>8/21/22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2066504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AF6316-4D26-4C48-A3ED-AEF83BCF6C61}" type="datetime1">
              <a:rPr lang="en-US" smtClean="0"/>
              <a:t>8/21/22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488192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43479-D77F-634F-B9FD-50DD9E1EBE2D}" type="datetime1">
              <a:rPr lang="en-US" smtClean="0"/>
              <a:t>8/21/22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1665563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4333E2-6CDD-B044-BA76-0A2A981AA5CA}" type="datetime1">
              <a:rPr lang="en-US" smtClean="0"/>
              <a:t>8/21/22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682926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B4657D2-EBA8-2544-8FF2-B1D8767DCB6E}" type="datetime1">
              <a:rPr lang="en-US" smtClean="0"/>
              <a:t>8/21/22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9C5909-06FF-0741-91E9-CAB22BE2AA03}" type="slidenum">
              <a:rPr lang="en-US" smtClean="0"/>
              <a:t>‹#›</a:t>
            </a:fld>
            <a:endParaRPr lang="en-US" dirty="0"/>
          </a:p>
        </p:txBody>
      </p:sp>
    </p:spTree>
    <p:extLst>
      <p:ext uri="{BB962C8B-B14F-4D97-AF65-F5344CB8AC3E}">
        <p14:creationId xmlns:p14="http://schemas.microsoft.com/office/powerpoint/2010/main" val="180099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A28E3-F448-FA44-AC19-6982CB7D0BF5}" type="datetime1">
              <a:rPr lang="en-US" smtClean="0"/>
              <a:t>8/21/22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C5909-06FF-0741-91E9-CAB22BE2AA03}" type="slidenum">
              <a:rPr lang="en-US" smtClean="0"/>
              <a:t>‹#›</a:t>
            </a:fld>
            <a:endParaRPr lang="en-US" dirty="0"/>
          </a:p>
        </p:txBody>
      </p:sp>
    </p:spTree>
    <p:extLst>
      <p:ext uri="{BB962C8B-B14F-4D97-AF65-F5344CB8AC3E}">
        <p14:creationId xmlns:p14="http://schemas.microsoft.com/office/powerpoint/2010/main" val="1602198739"/>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605703"/>
            <a:ext cx="5295481" cy="5252297"/>
          </a:xfrm>
          <a:prstGeom prst="rect">
            <a:avLst/>
          </a:prstGeom>
        </p:spPr>
      </p:pic>
      <p:sp>
        <p:nvSpPr>
          <p:cNvPr id="2" name="Title 1">
            <a:extLst>
              <a:ext uri="{FF2B5EF4-FFF2-40B4-BE49-F238E27FC236}">
                <a16:creationId xmlns:a16="http://schemas.microsoft.com/office/drawing/2014/main" id="{27373708-9172-5A45-95D4-E5ECCDB7D52A}"/>
              </a:ext>
            </a:extLst>
          </p:cNvPr>
          <p:cNvSpPr>
            <a:spLocks noGrp="1"/>
          </p:cNvSpPr>
          <p:nvPr>
            <p:ph type="title"/>
          </p:nvPr>
        </p:nvSpPr>
        <p:spPr>
          <a:xfrm>
            <a:off x="838200" y="365125"/>
            <a:ext cx="10515600" cy="890919"/>
          </a:xfrm>
        </p:spPr>
        <p:txBody>
          <a:bodyPr>
            <a:normAutofit/>
          </a:bodyPr>
          <a:lstStyle/>
          <a:p>
            <a:pPr marL="0" marR="0" indent="-457200" algn="ctr">
              <a:spcBef>
                <a:spcPts val="0"/>
              </a:spcBef>
              <a:spcAft>
                <a:spcPts val="0"/>
              </a:spcAft>
            </a:pPr>
            <a:r>
              <a:rPr lang="en-US" sz="3200" b="1" dirty="0">
                <a:solidFill>
                  <a:srgbClr val="C00000"/>
                </a:solidFill>
                <a:latin typeface="Helvetica" charset="0"/>
                <a:ea typeface="Helvetica" charset="0"/>
                <a:cs typeface="Helvetica" charset="0"/>
              </a:rPr>
              <a:t>Voluntary Codes and Standards</a:t>
            </a:r>
            <a:endParaRPr lang="en-US" sz="3200" dirty="0">
              <a:latin typeface="Helvetica" charset="0"/>
              <a:ea typeface="Helvetica" charset="0"/>
              <a:cs typeface="Helvetica" charset="0"/>
            </a:endParaRPr>
          </a:p>
        </p:txBody>
      </p:sp>
      <p:sp>
        <p:nvSpPr>
          <p:cNvPr id="5" name="TextBox 4">
            <a:extLst>
              <a:ext uri="{FF2B5EF4-FFF2-40B4-BE49-F238E27FC236}">
                <a16:creationId xmlns:a16="http://schemas.microsoft.com/office/drawing/2014/main" id="{2B677B5B-311F-0F48-85AC-6D47936FBF2F}"/>
              </a:ext>
            </a:extLst>
          </p:cNvPr>
          <p:cNvSpPr txBox="1"/>
          <p:nvPr/>
        </p:nvSpPr>
        <p:spPr>
          <a:xfrm>
            <a:off x="5295480" y="5466301"/>
            <a:ext cx="6662057" cy="1223412"/>
          </a:xfrm>
          <a:prstGeom prst="rect">
            <a:avLst/>
          </a:prstGeom>
          <a:noFill/>
        </p:spPr>
        <p:txBody>
          <a:bodyPr wrap="square" rtlCol="0">
            <a:spAutoFit/>
          </a:bodyPr>
          <a:lstStyle/>
          <a:p>
            <a:pPr lvl="0" algn="ctr"/>
            <a:r>
              <a:rPr lang="en-US" sz="1400" dirty="0">
                <a:solidFill>
                  <a:srgbClr val="A81632"/>
                </a:solidFill>
                <a:latin typeface="Helvetica" charset="0"/>
                <a:ea typeface="Helvetica" charset="0"/>
                <a:cs typeface="Helvetica" charset="0"/>
              </a:rPr>
              <a:t>www.pennreg.org/codes-standards</a:t>
            </a:r>
          </a:p>
          <a:p>
            <a:pPr lvl="0" algn="ctr"/>
            <a:endParaRPr lang="en-US" sz="600" i="1" dirty="0">
              <a:solidFill>
                <a:prstClr val="black"/>
              </a:solidFill>
              <a:latin typeface="Times New Roman" charset="0"/>
              <a:ea typeface="Times New Roman" charset="0"/>
              <a:cs typeface="Times New Roman" charset="0"/>
            </a:endParaRPr>
          </a:p>
          <a:p>
            <a:pPr algn="just"/>
            <a:r>
              <a:rPr lang="en-US" sz="1050" i="1" dirty="0">
                <a:latin typeface="Times New Roman" charset="0"/>
                <a:ea typeface="Times New Roman" charset="0"/>
                <a:cs typeface="Times New Roman" charset="0"/>
              </a:rPr>
              <a:t>This material was developed under the auspices of the Penn Program on Regulation using federal funds under awards 70NANB15H343 and 70NANB15H344 from the National Institute of Standards and Technology (NIST), U.S. Department of Commerce. Any statements, findings, conclusions, and recommendations are those of the author and do not necessarily reflect the views of the Penn Program on Regulation, the University of Pennsylvania, NIST, or the U.S. Department of Commerce. </a:t>
            </a:r>
            <a:endParaRPr lang="en-US" sz="1050" dirty="0">
              <a:latin typeface="Times New Roman" charset="0"/>
              <a:ea typeface="Times New Roman" charset="0"/>
              <a:cs typeface="Times New Roman" charset="0"/>
            </a:endParaRPr>
          </a:p>
        </p:txBody>
      </p:sp>
      <p:sp>
        <p:nvSpPr>
          <p:cNvPr id="7" name="Text Box 3"/>
          <p:cNvSpPr txBox="1"/>
          <p:nvPr/>
        </p:nvSpPr>
        <p:spPr>
          <a:xfrm>
            <a:off x="724817" y="1351288"/>
            <a:ext cx="11033090" cy="306831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2800" b="1" dirty="0">
                <a:latin typeface="Times New Roman" panose="02020603050405020304" pitchFamily="18" charset="0"/>
                <a:cs typeface="Times New Roman" panose="02020603050405020304" pitchFamily="18" charset="0"/>
              </a:rPr>
              <a:t>When Standards Collide With Intellectual Property:</a:t>
            </a:r>
            <a:endParaRPr lang="en-US" sz="2800" dirty="0">
              <a:latin typeface="Times New Roman" panose="02020603050405020304" pitchFamily="18" charset="0"/>
              <a:cs typeface="Times New Roman" panose="02020603050405020304" pitchFamily="18" charset="0"/>
            </a:endParaRPr>
          </a:p>
          <a:p>
            <a:pPr algn="ctr"/>
            <a:r>
              <a:rPr lang="en-US" sz="2800" b="1" dirty="0">
                <a:latin typeface="Times New Roman" panose="02020603050405020304" pitchFamily="18" charset="0"/>
                <a:cs typeface="Times New Roman" panose="02020603050405020304" pitchFamily="18" charset="0"/>
              </a:rPr>
              <a:t>Standard Setting Organizations, Technology, </a:t>
            </a:r>
          </a:p>
          <a:p>
            <a:pPr algn="ctr"/>
            <a:r>
              <a:rPr lang="en-US" sz="2800" b="1" dirty="0">
                <a:latin typeface="Times New Roman" panose="02020603050405020304" pitchFamily="18" charset="0"/>
                <a:cs typeface="Times New Roman" panose="02020603050405020304" pitchFamily="18" charset="0"/>
              </a:rPr>
              <a:t>and </a:t>
            </a:r>
            <a:r>
              <a:rPr lang="en-US" sz="2800" b="1" i="1" dirty="0">
                <a:latin typeface="Times New Roman" panose="02020603050405020304" pitchFamily="18" charset="0"/>
                <a:cs typeface="Times New Roman" panose="02020603050405020304" pitchFamily="18" charset="0"/>
              </a:rPr>
              <a:t>Microsoft v. Motorola </a:t>
            </a:r>
            <a:endParaRPr lang="en-US" sz="2800" dirty="0">
              <a:latin typeface="Times New Roman" panose="02020603050405020304" pitchFamily="18" charset="0"/>
              <a:cs typeface="Times New Roman" panose="02020603050405020304" pitchFamily="18" charset="0"/>
            </a:endParaRPr>
          </a:p>
          <a:p>
            <a:pPr marL="0" marR="0" algn="ctr">
              <a:spcBef>
                <a:spcPts val="0"/>
              </a:spcBef>
              <a:spcAft>
                <a:spcPts val="0"/>
              </a:spcAft>
            </a:pPr>
            <a:r>
              <a:rPr lang="en-US" sz="2400" dirty="0">
                <a:effectLst/>
                <a:latin typeface="Times New Roman" charset="0"/>
                <a:ea typeface="ＭＳ 明朝" charset="-128"/>
                <a:cs typeface="Times New Roman" charset="0"/>
              </a:rPr>
              <a:t> </a:t>
            </a:r>
            <a:endParaRPr lang="en-US" sz="2400" dirty="0">
              <a:effectLst/>
              <a:ea typeface="ＭＳ 明朝" charset="-128"/>
              <a:cs typeface="Times New Roman" charset="0"/>
            </a:endParaRPr>
          </a:p>
          <a:p>
            <a:pPr marL="23813" marR="0" algn="ctr">
              <a:spcBef>
                <a:spcPts val="0"/>
              </a:spcBef>
              <a:spcAft>
                <a:spcPts val="0"/>
              </a:spcAft>
            </a:pPr>
            <a:r>
              <a:rPr lang="en-US" sz="2800" dirty="0">
                <a:effectLst/>
                <a:latin typeface="Times New Roman" charset="0"/>
                <a:ea typeface="ＭＳ 明朝" charset="-128"/>
                <a:cs typeface="Times New Roman" charset="0"/>
              </a:rPr>
              <a:t>Cynthia Laury Dahl</a:t>
            </a:r>
            <a:endParaRPr lang="en-US" sz="1600" dirty="0">
              <a:effectLst/>
              <a:ea typeface="ＭＳ 明朝" charset="-128"/>
              <a:cs typeface="Times New Roman" charset="0"/>
            </a:endParaRPr>
          </a:p>
          <a:p>
            <a:pPr marL="23813" marR="0" algn="ctr">
              <a:spcBef>
                <a:spcPts val="0"/>
              </a:spcBef>
              <a:spcAft>
                <a:spcPts val="0"/>
              </a:spcAft>
            </a:pPr>
            <a:r>
              <a:rPr lang="en-US" sz="2800" dirty="0">
                <a:effectLst/>
                <a:latin typeface="Times New Roman" charset="0"/>
                <a:ea typeface="ＭＳ 明朝" charset="-128"/>
                <a:cs typeface="Times New Roman" charset="0"/>
              </a:rPr>
              <a:t>University of Pennsylvania Carey Law School</a:t>
            </a:r>
            <a:endParaRPr lang="en-US" sz="1600" dirty="0">
              <a:effectLst/>
              <a:ea typeface="ＭＳ 明朝" charset="-128"/>
              <a:cs typeface="Times New Roman" charset="0"/>
            </a:endParaRPr>
          </a:p>
        </p:txBody>
      </p:sp>
      <p:sp>
        <p:nvSpPr>
          <p:cNvPr id="9" name="Slide Number Placeholder 8">
            <a:extLst>
              <a:ext uri="{FF2B5EF4-FFF2-40B4-BE49-F238E27FC236}">
                <a16:creationId xmlns:a16="http://schemas.microsoft.com/office/drawing/2014/main" id="{BCF51902-1A6E-4241-9E5C-C26A7DE8F69D}"/>
              </a:ext>
            </a:extLst>
          </p:cNvPr>
          <p:cNvSpPr>
            <a:spLocks noGrp="1"/>
          </p:cNvSpPr>
          <p:nvPr>
            <p:ph type="sldNum" sz="quarter" idx="12"/>
          </p:nvPr>
        </p:nvSpPr>
        <p:spPr/>
        <p:txBody>
          <a:bodyPr/>
          <a:lstStyle/>
          <a:p>
            <a:fld id="{359C5909-06FF-0741-91E9-CAB22BE2AA03}" type="slidenum">
              <a:rPr lang="en-US" smtClean="0"/>
              <a:t>0</a:t>
            </a:fld>
            <a:endParaRPr lang="en-US" dirty="0"/>
          </a:p>
        </p:txBody>
      </p:sp>
      <p:pic>
        <p:nvPicPr>
          <p:cNvPr id="6" name="Picture 5" descr="Text&#10;&#10;Description automatically generated">
            <a:extLst>
              <a:ext uri="{FF2B5EF4-FFF2-40B4-BE49-F238E27FC236}">
                <a16:creationId xmlns:a16="http://schemas.microsoft.com/office/drawing/2014/main" id="{D6E6A3FF-1005-0454-8C93-EF105BDB8182}"/>
              </a:ext>
            </a:extLst>
          </p:cNvPr>
          <p:cNvPicPr>
            <a:picLocks noChangeAspect="1"/>
          </p:cNvPicPr>
          <p:nvPr/>
        </p:nvPicPr>
        <p:blipFill>
          <a:blip r:embed="rId3"/>
          <a:stretch>
            <a:fillRect/>
          </a:stretch>
        </p:blipFill>
        <p:spPr>
          <a:xfrm>
            <a:off x="8442721" y="4758203"/>
            <a:ext cx="2911079" cy="526148"/>
          </a:xfrm>
          <a:prstGeom prst="rect">
            <a:avLst/>
          </a:prstGeom>
        </p:spPr>
      </p:pic>
      <p:pic>
        <p:nvPicPr>
          <p:cNvPr id="10" name="Picture 9">
            <a:extLst>
              <a:ext uri="{FF2B5EF4-FFF2-40B4-BE49-F238E27FC236}">
                <a16:creationId xmlns:a16="http://schemas.microsoft.com/office/drawing/2014/main" id="{C3CA2DBD-9FCF-C52D-6E30-81F5FC90CE21}"/>
              </a:ext>
            </a:extLst>
          </p:cNvPr>
          <p:cNvPicPr>
            <a:picLocks noChangeAspect="1"/>
          </p:cNvPicPr>
          <p:nvPr/>
        </p:nvPicPr>
        <p:blipFill>
          <a:blip r:embed="rId4"/>
          <a:srcRect/>
          <a:stretch/>
        </p:blipFill>
        <p:spPr>
          <a:xfrm>
            <a:off x="5870601" y="4751011"/>
            <a:ext cx="1850999" cy="518280"/>
          </a:xfrm>
          <a:prstGeom prst="rect">
            <a:avLst/>
          </a:prstGeom>
        </p:spPr>
      </p:pic>
    </p:spTree>
    <p:extLst>
      <p:ext uri="{BB962C8B-B14F-4D97-AF65-F5344CB8AC3E}">
        <p14:creationId xmlns:p14="http://schemas.microsoft.com/office/powerpoint/2010/main" val="706104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221" y="148149"/>
            <a:ext cx="10515600" cy="1325563"/>
          </a:xfrm>
        </p:spPr>
        <p:txBody>
          <a:bodyPr/>
          <a:lstStyle/>
          <a:p>
            <a:r>
              <a:rPr lang="en-US" b="1" dirty="0"/>
              <a:t>The Case (cont’d)</a:t>
            </a:r>
          </a:p>
        </p:txBody>
      </p:sp>
      <p:sp>
        <p:nvSpPr>
          <p:cNvPr id="3" name="Content Placeholder 2"/>
          <p:cNvSpPr>
            <a:spLocks noGrp="1"/>
          </p:cNvSpPr>
          <p:nvPr>
            <p:ph idx="1"/>
          </p:nvPr>
        </p:nvSpPr>
        <p:spPr>
          <a:xfrm>
            <a:off x="652220" y="1194742"/>
            <a:ext cx="10925013" cy="5663258"/>
          </a:xfrm>
        </p:spPr>
        <p:txBody>
          <a:bodyPr>
            <a:normAutofit fontScale="92500"/>
          </a:bodyPr>
          <a:lstStyle/>
          <a:p>
            <a:pPr marL="0" indent="0">
              <a:lnSpc>
                <a:spcPct val="120000"/>
              </a:lnSpc>
              <a:spcBef>
                <a:spcPts val="600"/>
              </a:spcBef>
              <a:spcAft>
                <a:spcPts val="600"/>
              </a:spcAft>
              <a:buNone/>
            </a:pPr>
            <a:r>
              <a:rPr lang="en-US" sz="3200" dirty="0"/>
              <a:t>Questions for the exercise: </a:t>
            </a:r>
          </a:p>
          <a:p>
            <a:pPr lvl="1">
              <a:lnSpc>
                <a:spcPct val="120000"/>
              </a:lnSpc>
              <a:spcBef>
                <a:spcPts val="600"/>
              </a:spcBef>
              <a:spcAft>
                <a:spcPts val="600"/>
              </a:spcAft>
            </a:pPr>
            <a:r>
              <a:rPr lang="en-US" sz="2800" dirty="0"/>
              <a:t>On what basis can Microsoft maintain a “breach of contract” or “breach of good faith and fair dealing” claim?  What are Microsoft’s damages?</a:t>
            </a:r>
          </a:p>
          <a:p>
            <a:pPr lvl="1">
              <a:lnSpc>
                <a:spcPct val="120000"/>
              </a:lnSpc>
              <a:spcBef>
                <a:spcPts val="600"/>
              </a:spcBef>
              <a:spcAft>
                <a:spcPts val="600"/>
              </a:spcAft>
            </a:pPr>
            <a:r>
              <a:rPr lang="en-US" sz="2800" dirty="0"/>
              <a:t>Is a 2.25% royalty computed from the final purchase price of Microsoft’s products a “fair, reasonable and non-discriminatory” license rate for Motorola’s standard essential patents? If 2.25% is not a “fair, reasonable and non-discriminatory” rate, what would be?</a:t>
            </a:r>
          </a:p>
          <a:p>
            <a:pPr lvl="1">
              <a:lnSpc>
                <a:spcPct val="120000"/>
              </a:lnSpc>
              <a:spcBef>
                <a:spcPts val="600"/>
              </a:spcBef>
              <a:spcAft>
                <a:spcPts val="600"/>
              </a:spcAft>
            </a:pPr>
            <a:r>
              <a:rPr lang="en-US" sz="2800" dirty="0"/>
              <a:t>Should Motorola be permitted to seek an injunction over Microsoft’s infringing use if the parties cannot come to an agreement on a bilateral license?</a:t>
            </a:r>
          </a:p>
        </p:txBody>
      </p:sp>
      <p:sp>
        <p:nvSpPr>
          <p:cNvPr id="4" name="Slide Number Placeholder 3">
            <a:extLst>
              <a:ext uri="{FF2B5EF4-FFF2-40B4-BE49-F238E27FC236}">
                <a16:creationId xmlns:a16="http://schemas.microsoft.com/office/drawing/2014/main" id="{374C3F58-217E-454F-81BD-C0C99B7BA014}"/>
              </a:ext>
            </a:extLst>
          </p:cNvPr>
          <p:cNvSpPr>
            <a:spLocks noGrp="1"/>
          </p:cNvSpPr>
          <p:nvPr>
            <p:ph type="sldNum" sz="quarter" idx="12"/>
          </p:nvPr>
        </p:nvSpPr>
        <p:spPr/>
        <p:txBody>
          <a:bodyPr/>
          <a:lstStyle/>
          <a:p>
            <a:fld id="{359C5909-06FF-0741-91E9-CAB22BE2AA03}" type="slidenum">
              <a:rPr lang="en-US" smtClean="0"/>
              <a:t>9</a:t>
            </a:fld>
            <a:endParaRPr lang="en-US" dirty="0"/>
          </a:p>
        </p:txBody>
      </p:sp>
    </p:spTree>
    <p:extLst>
      <p:ext uri="{BB962C8B-B14F-4D97-AF65-F5344CB8AC3E}">
        <p14:creationId xmlns:p14="http://schemas.microsoft.com/office/powerpoint/2010/main" val="1665498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Further Questions Raised by the Case</a:t>
            </a:r>
          </a:p>
        </p:txBody>
      </p:sp>
      <p:sp>
        <p:nvSpPr>
          <p:cNvPr id="3" name="Content Placeholder 2"/>
          <p:cNvSpPr>
            <a:spLocks noGrp="1"/>
          </p:cNvSpPr>
          <p:nvPr>
            <p:ph idx="1"/>
          </p:nvPr>
        </p:nvSpPr>
        <p:spPr>
          <a:xfrm>
            <a:off x="838200" y="1438167"/>
            <a:ext cx="10515600" cy="5195108"/>
          </a:xfrm>
        </p:spPr>
        <p:txBody>
          <a:bodyPr>
            <a:normAutofit/>
          </a:bodyPr>
          <a:lstStyle/>
          <a:p>
            <a:pPr>
              <a:lnSpc>
                <a:spcPct val="100000"/>
              </a:lnSpc>
              <a:spcBef>
                <a:spcPts val="600"/>
              </a:spcBef>
              <a:spcAft>
                <a:spcPts val="600"/>
              </a:spcAft>
            </a:pPr>
            <a:r>
              <a:rPr lang="en-US" dirty="0"/>
              <a:t>What was wrong with Motorola’s offer?  How can a licensor ever propose a rate that a licensee won’t challenge as not being FRAND?  </a:t>
            </a:r>
          </a:p>
          <a:p>
            <a:pPr>
              <a:lnSpc>
                <a:spcPct val="100000"/>
              </a:lnSpc>
              <a:spcBef>
                <a:spcPts val="600"/>
              </a:spcBef>
              <a:spcAft>
                <a:spcPts val="600"/>
              </a:spcAft>
            </a:pPr>
            <a:r>
              <a:rPr lang="en-US" dirty="0"/>
              <a:t>Why is deciding “fair, reasonable and non-discriminatory” so difficult?</a:t>
            </a:r>
          </a:p>
          <a:p>
            <a:pPr>
              <a:lnSpc>
                <a:spcPct val="100000"/>
              </a:lnSpc>
              <a:spcBef>
                <a:spcPts val="600"/>
              </a:spcBef>
              <a:spcAft>
                <a:spcPts val="600"/>
              </a:spcAft>
            </a:pPr>
            <a:r>
              <a:rPr lang="en-US" dirty="0"/>
              <a:t>In deciding FRAND, should a court attempt to reconstruct a bilateral negotiation that could have happened before the patent became part of the standard?  Is that possible?  </a:t>
            </a:r>
          </a:p>
          <a:p>
            <a:pPr>
              <a:lnSpc>
                <a:spcPct val="100000"/>
              </a:lnSpc>
              <a:spcBef>
                <a:spcPts val="600"/>
              </a:spcBef>
              <a:spcAft>
                <a:spcPts val="600"/>
              </a:spcAft>
            </a:pPr>
            <a:r>
              <a:rPr lang="en-US" dirty="0"/>
              <a:t>How can a court assign a rate that takes into account all the other SEPs licenses that a licensee must pay?  </a:t>
            </a:r>
          </a:p>
          <a:p>
            <a:pPr>
              <a:lnSpc>
                <a:spcPct val="100000"/>
              </a:lnSpc>
              <a:spcBef>
                <a:spcPts val="600"/>
              </a:spcBef>
              <a:spcAft>
                <a:spcPts val="600"/>
              </a:spcAft>
            </a:pPr>
            <a:r>
              <a:rPr lang="en-US" dirty="0"/>
              <a:t>Were the comparable licenses offered by the parties helpful?  Can there be a license that is truly “comparable?”</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F0F7D3D-29E2-8741-8A60-B8C4BB1E4C2C}"/>
              </a:ext>
            </a:extLst>
          </p:cNvPr>
          <p:cNvSpPr>
            <a:spLocks noGrp="1"/>
          </p:cNvSpPr>
          <p:nvPr>
            <p:ph type="sldNum" sz="quarter" idx="12"/>
          </p:nvPr>
        </p:nvSpPr>
        <p:spPr/>
        <p:txBody>
          <a:bodyPr/>
          <a:lstStyle/>
          <a:p>
            <a:fld id="{359C5909-06FF-0741-91E9-CAB22BE2AA03}" type="slidenum">
              <a:rPr lang="en-US" smtClean="0"/>
              <a:t>10</a:t>
            </a:fld>
            <a:endParaRPr lang="en-US" dirty="0"/>
          </a:p>
        </p:txBody>
      </p:sp>
    </p:spTree>
    <p:extLst>
      <p:ext uri="{BB962C8B-B14F-4D97-AF65-F5344CB8AC3E}">
        <p14:creationId xmlns:p14="http://schemas.microsoft.com/office/powerpoint/2010/main" val="1117272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Further Questions Raised by the Case (cont’d)</a:t>
            </a:r>
          </a:p>
        </p:txBody>
      </p:sp>
      <p:sp>
        <p:nvSpPr>
          <p:cNvPr id="3" name="Content Placeholder 2"/>
          <p:cNvSpPr>
            <a:spLocks noGrp="1"/>
          </p:cNvSpPr>
          <p:nvPr>
            <p:ph idx="1"/>
          </p:nvPr>
        </p:nvSpPr>
        <p:spPr/>
        <p:txBody>
          <a:bodyPr>
            <a:normAutofit/>
          </a:bodyPr>
          <a:lstStyle/>
          <a:p>
            <a:r>
              <a:rPr lang="en-US" sz="3300" dirty="0"/>
              <a:t>Should a license fee be based on the price of an end product, a flat fee per user, or the value of a component (which component)?  Should the circumstances of the licensee matter (big or small player)?  </a:t>
            </a:r>
          </a:p>
          <a:p>
            <a:r>
              <a:rPr lang="en-US" sz="3300" dirty="0"/>
              <a:t>Was an injunction an appropriate remedy in this case?  </a:t>
            </a:r>
          </a:p>
          <a:p>
            <a:r>
              <a:rPr lang="en-US" sz="3300" dirty="0"/>
              <a:t>How do you prevent “reverse holdup” or a “hold out” scenario, where the licensee refuses to license the SEPs claiming the terms are not FRAND?  </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81F9C57-769E-DB42-B590-94828F7AD37F}"/>
              </a:ext>
            </a:extLst>
          </p:cNvPr>
          <p:cNvSpPr>
            <a:spLocks noGrp="1"/>
          </p:cNvSpPr>
          <p:nvPr>
            <p:ph type="sldNum" sz="quarter" idx="12"/>
          </p:nvPr>
        </p:nvSpPr>
        <p:spPr/>
        <p:txBody>
          <a:bodyPr/>
          <a:lstStyle/>
          <a:p>
            <a:fld id="{359C5909-06FF-0741-91E9-CAB22BE2AA03}" type="slidenum">
              <a:rPr lang="en-US" smtClean="0"/>
              <a:t>11</a:t>
            </a:fld>
            <a:endParaRPr lang="en-US" dirty="0"/>
          </a:p>
        </p:txBody>
      </p:sp>
    </p:spTree>
    <p:extLst>
      <p:ext uri="{BB962C8B-B14F-4D97-AF65-F5344CB8AC3E}">
        <p14:creationId xmlns:p14="http://schemas.microsoft.com/office/powerpoint/2010/main" val="91226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733" y="194643"/>
            <a:ext cx="10515600" cy="1325563"/>
          </a:xfrm>
        </p:spPr>
        <p:txBody>
          <a:bodyPr/>
          <a:lstStyle/>
          <a:p>
            <a:r>
              <a:rPr lang="en-US" b="1" dirty="0"/>
              <a:t>Broader Policy Questions</a:t>
            </a:r>
          </a:p>
        </p:txBody>
      </p:sp>
      <p:sp>
        <p:nvSpPr>
          <p:cNvPr id="3" name="Content Placeholder 2"/>
          <p:cNvSpPr>
            <a:spLocks noGrp="1"/>
          </p:cNvSpPr>
          <p:nvPr>
            <p:ph idx="1"/>
          </p:nvPr>
        </p:nvSpPr>
        <p:spPr>
          <a:xfrm>
            <a:off x="543733" y="1345176"/>
            <a:ext cx="11002504" cy="5257101"/>
          </a:xfrm>
        </p:spPr>
        <p:txBody>
          <a:bodyPr>
            <a:normAutofit/>
          </a:bodyPr>
          <a:lstStyle/>
          <a:p>
            <a:r>
              <a:rPr lang="en-US" sz="3200" dirty="0"/>
              <a:t>Do interoperability standards help or hinder innovation? </a:t>
            </a:r>
          </a:p>
          <a:p>
            <a:r>
              <a:rPr lang="en-US" sz="3200" dirty="0"/>
              <a:t>Does our standard setting process favor research-driven companies (innovators) or product manufacturers (implementers) more?</a:t>
            </a:r>
          </a:p>
          <a:p>
            <a:r>
              <a:rPr lang="en-US" sz="3200" dirty="0"/>
              <a:t>Is it a problem that not all companies with patented inventions implemented by a standard are members of the SSO, and therefore subject to their rules?  Can an SSO address that issue?  </a:t>
            </a:r>
          </a:p>
          <a:p>
            <a:r>
              <a:rPr lang="en-US" sz="3200" dirty="0"/>
              <a:t>How specific should SSOs be in their guidance documents about the obligations of members or about how to evaluate whether terms are FRAND?  Should the obligations be enforceable?     </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51B65C5-B0E9-E746-9CC6-4C4E76FDBFC4}"/>
              </a:ext>
            </a:extLst>
          </p:cNvPr>
          <p:cNvSpPr>
            <a:spLocks noGrp="1"/>
          </p:cNvSpPr>
          <p:nvPr>
            <p:ph type="sldNum" sz="quarter" idx="12"/>
          </p:nvPr>
        </p:nvSpPr>
        <p:spPr/>
        <p:txBody>
          <a:bodyPr/>
          <a:lstStyle/>
          <a:p>
            <a:fld id="{359C5909-06FF-0741-91E9-CAB22BE2AA03}" type="slidenum">
              <a:rPr lang="en-US" smtClean="0"/>
              <a:t>12</a:t>
            </a:fld>
            <a:endParaRPr lang="en-US" dirty="0"/>
          </a:p>
        </p:txBody>
      </p:sp>
    </p:spTree>
    <p:extLst>
      <p:ext uri="{BB962C8B-B14F-4D97-AF65-F5344CB8AC3E}">
        <p14:creationId xmlns:p14="http://schemas.microsoft.com/office/powerpoint/2010/main" val="1855150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722" y="194643"/>
            <a:ext cx="10515600" cy="1325563"/>
          </a:xfrm>
        </p:spPr>
        <p:txBody>
          <a:bodyPr/>
          <a:lstStyle/>
          <a:p>
            <a:r>
              <a:rPr lang="en-US" b="1" dirty="0"/>
              <a:t>Broader Policy Questions (cont’d)</a:t>
            </a:r>
          </a:p>
        </p:txBody>
      </p:sp>
      <p:sp>
        <p:nvSpPr>
          <p:cNvPr id="3" name="Content Placeholder 2"/>
          <p:cNvSpPr>
            <a:spLocks noGrp="1"/>
          </p:cNvSpPr>
          <p:nvPr>
            <p:ph idx="1"/>
          </p:nvPr>
        </p:nvSpPr>
        <p:spPr>
          <a:xfrm>
            <a:off x="636722" y="1298682"/>
            <a:ext cx="10515600" cy="5195108"/>
          </a:xfrm>
        </p:spPr>
        <p:txBody>
          <a:bodyPr>
            <a:normAutofit/>
          </a:bodyPr>
          <a:lstStyle/>
          <a:p>
            <a:r>
              <a:rPr lang="en-US" dirty="0"/>
              <a:t>Is it desirable to have a system that compromises an inventor’s patent rights in order to foster interoperability?  </a:t>
            </a:r>
          </a:p>
          <a:p>
            <a:r>
              <a:rPr lang="en-US" dirty="0"/>
              <a:t>Is an inventor “made whole” for licensing their SEP through the FRAND license fee, such that they shouldn’t qualify for injunctive relief?  </a:t>
            </a:r>
          </a:p>
          <a:p>
            <a:r>
              <a:rPr lang="en-US" dirty="0"/>
              <a:t>Does the concept of “FRAND” have any meaning, if left to the interpretation of the parties?  </a:t>
            </a:r>
          </a:p>
          <a:p>
            <a:r>
              <a:rPr lang="en-US" dirty="0"/>
              <a:t>Is relying on the court system an efficient way to determine FRAND rates?  Are there alternatives?</a:t>
            </a:r>
          </a:p>
          <a:p>
            <a:r>
              <a:rPr lang="en-US" dirty="0"/>
              <a:t>Do the facts of this case undermine our standard setting system such that members cannot trust in the process?  </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A9D6C19D-3228-DE42-A830-46A430734555}"/>
              </a:ext>
            </a:extLst>
          </p:cNvPr>
          <p:cNvSpPr>
            <a:spLocks noGrp="1"/>
          </p:cNvSpPr>
          <p:nvPr>
            <p:ph type="sldNum" sz="quarter" idx="12"/>
          </p:nvPr>
        </p:nvSpPr>
        <p:spPr/>
        <p:txBody>
          <a:bodyPr/>
          <a:lstStyle/>
          <a:p>
            <a:fld id="{359C5909-06FF-0741-91E9-CAB22BE2AA03}" type="slidenum">
              <a:rPr lang="en-US" smtClean="0"/>
              <a:t>13</a:t>
            </a:fld>
            <a:endParaRPr lang="en-US" dirty="0"/>
          </a:p>
        </p:txBody>
      </p:sp>
    </p:spTree>
    <p:extLst>
      <p:ext uri="{BB962C8B-B14F-4D97-AF65-F5344CB8AC3E}">
        <p14:creationId xmlns:p14="http://schemas.microsoft.com/office/powerpoint/2010/main" val="888985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Purposes of this Lesson  </a:t>
            </a:r>
          </a:p>
        </p:txBody>
      </p:sp>
      <p:sp>
        <p:nvSpPr>
          <p:cNvPr id="3" name="Content Placeholder 2"/>
          <p:cNvSpPr>
            <a:spLocks noGrp="1"/>
          </p:cNvSpPr>
          <p:nvPr>
            <p:ph idx="1"/>
          </p:nvPr>
        </p:nvSpPr>
        <p:spPr/>
        <p:txBody>
          <a:bodyPr>
            <a:normAutofit fontScale="92500"/>
          </a:bodyPr>
          <a:lstStyle/>
          <a:p>
            <a:pPr>
              <a:buFont typeface="Arial" charset="0"/>
              <a:buChar char="•"/>
            </a:pPr>
            <a:r>
              <a:rPr lang="en-US" sz="4400" dirty="0"/>
              <a:t>Introduce context and facts of the </a:t>
            </a:r>
            <a:r>
              <a:rPr lang="en-US" sz="4400" i="1" dirty="0"/>
              <a:t>Microsoft v. Motorola</a:t>
            </a:r>
            <a:r>
              <a:rPr lang="en-US" sz="4400" dirty="0"/>
              <a:t> case</a:t>
            </a:r>
          </a:p>
          <a:p>
            <a:pPr>
              <a:buFont typeface="Arial" charset="0"/>
              <a:buChar char="•"/>
            </a:pPr>
            <a:r>
              <a:rPr lang="en-US" sz="4400" dirty="0"/>
              <a:t>Use the </a:t>
            </a:r>
            <a:r>
              <a:rPr lang="en-US" sz="4400" i="1" dirty="0"/>
              <a:t>Microsoft</a:t>
            </a:r>
            <a:r>
              <a:rPr lang="en-US" sz="4400" dirty="0"/>
              <a:t> case as a lens to consider interoperability standards and their inevitable conflict with intellectual property rights </a:t>
            </a:r>
          </a:p>
          <a:p>
            <a:pPr>
              <a:buFont typeface="Arial" charset="0"/>
              <a:buChar char="•"/>
            </a:pPr>
            <a:r>
              <a:rPr lang="en-US" sz="4400" dirty="0"/>
              <a:t>Frame a discussion around how best to set policies to encourage innovation</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
        <p:nvSpPr>
          <p:cNvPr id="4" name="Slide Number Placeholder 3">
            <a:extLst>
              <a:ext uri="{FF2B5EF4-FFF2-40B4-BE49-F238E27FC236}">
                <a16:creationId xmlns:a16="http://schemas.microsoft.com/office/drawing/2014/main" id="{B41D7DC0-DCBC-1F4A-9C66-9A2AD809256C}"/>
              </a:ext>
            </a:extLst>
          </p:cNvPr>
          <p:cNvSpPr>
            <a:spLocks noGrp="1"/>
          </p:cNvSpPr>
          <p:nvPr>
            <p:ph type="sldNum" sz="quarter" idx="12"/>
          </p:nvPr>
        </p:nvSpPr>
        <p:spPr/>
        <p:txBody>
          <a:bodyPr/>
          <a:lstStyle/>
          <a:p>
            <a:fld id="{359C5909-06FF-0741-91E9-CAB22BE2AA03}" type="slidenum">
              <a:rPr lang="en-US" smtClean="0"/>
              <a:t>1</a:t>
            </a:fld>
            <a:endParaRPr lang="en-US" dirty="0"/>
          </a:p>
        </p:txBody>
      </p:sp>
    </p:spTree>
    <p:extLst>
      <p:ext uri="{BB962C8B-B14F-4D97-AF65-F5344CB8AC3E}">
        <p14:creationId xmlns:p14="http://schemas.microsoft.com/office/powerpoint/2010/main" val="71895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8149"/>
            <a:ext cx="10515600" cy="1325563"/>
          </a:xfrm>
        </p:spPr>
        <p:txBody>
          <a:bodyPr/>
          <a:lstStyle/>
          <a:p>
            <a:r>
              <a:rPr lang="en-US" b="1" dirty="0"/>
              <a:t>Background: The Theory of FRAND </a:t>
            </a:r>
          </a:p>
        </p:txBody>
      </p:sp>
      <p:sp>
        <p:nvSpPr>
          <p:cNvPr id="3" name="Content Placeholder 2"/>
          <p:cNvSpPr>
            <a:spLocks noGrp="1"/>
          </p:cNvSpPr>
          <p:nvPr>
            <p:ph idx="1"/>
          </p:nvPr>
        </p:nvSpPr>
        <p:spPr>
          <a:xfrm>
            <a:off x="838200" y="1473712"/>
            <a:ext cx="10515600" cy="5066573"/>
          </a:xfrm>
        </p:spPr>
        <p:txBody>
          <a:bodyPr>
            <a:normAutofit lnSpcReduction="10000"/>
          </a:bodyPr>
          <a:lstStyle/>
          <a:p>
            <a:r>
              <a:rPr lang="en-US" u="sng" dirty="0"/>
              <a:t>Interoperability</a:t>
            </a:r>
            <a:r>
              <a:rPr lang="en-US" dirty="0"/>
              <a:t>: Technologies must be complementary for products to work (example: we must agree on one type of lamp plug).</a:t>
            </a:r>
          </a:p>
          <a:p>
            <a:r>
              <a:rPr lang="en-US" u="sng" dirty="0"/>
              <a:t>Standard Setting Organizations (SSOs)</a:t>
            </a:r>
            <a:r>
              <a:rPr lang="en-US" dirty="0"/>
              <a:t>: Companies and other interested parties meet in groups to agree which technologies will be “standardized” such that there is coordination of interoperability. </a:t>
            </a:r>
          </a:p>
          <a:p>
            <a:r>
              <a:rPr lang="en-US" u="sng" dirty="0"/>
              <a:t>Standards</a:t>
            </a:r>
            <a:r>
              <a:rPr lang="en-US" dirty="0"/>
              <a:t>: SSOs publish a list of agreed-upon preferred technologies that the market will follow.  Some of the technologies are protected by patents.  </a:t>
            </a:r>
          </a:p>
          <a:p>
            <a:r>
              <a:rPr lang="en-US" u="sng" dirty="0"/>
              <a:t>Agreement to License</a:t>
            </a:r>
            <a:r>
              <a:rPr lang="en-US" dirty="0"/>
              <a:t>: By SSO rule, if technology is incorporated into a standard, a patent holder must make it available to all users on “fair, reasonable, and non-discriminatory” (FRAND) terms.  This counteracts monopoly power granted because of incorporation into the standard.   </a:t>
            </a:r>
          </a:p>
          <a:p>
            <a:endParaRPr lang="en-US" dirty="0"/>
          </a:p>
        </p:txBody>
      </p:sp>
      <p:sp>
        <p:nvSpPr>
          <p:cNvPr id="4" name="Slide Number Placeholder 3">
            <a:extLst>
              <a:ext uri="{FF2B5EF4-FFF2-40B4-BE49-F238E27FC236}">
                <a16:creationId xmlns:a16="http://schemas.microsoft.com/office/drawing/2014/main" id="{73735AC5-7131-9D44-8B4C-2E6D6BB7E12F}"/>
              </a:ext>
            </a:extLst>
          </p:cNvPr>
          <p:cNvSpPr>
            <a:spLocks noGrp="1"/>
          </p:cNvSpPr>
          <p:nvPr>
            <p:ph type="sldNum" sz="quarter" idx="12"/>
          </p:nvPr>
        </p:nvSpPr>
        <p:spPr/>
        <p:txBody>
          <a:bodyPr/>
          <a:lstStyle/>
          <a:p>
            <a:fld id="{359C5909-06FF-0741-91E9-CAB22BE2AA03}" type="slidenum">
              <a:rPr lang="en-US" smtClean="0"/>
              <a:t>2</a:t>
            </a:fld>
            <a:endParaRPr lang="en-US" dirty="0"/>
          </a:p>
        </p:txBody>
      </p:sp>
    </p:spTree>
    <p:extLst>
      <p:ext uri="{BB962C8B-B14F-4D97-AF65-F5344CB8AC3E}">
        <p14:creationId xmlns:p14="http://schemas.microsoft.com/office/powerpoint/2010/main" val="1524766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2571" y="225641"/>
            <a:ext cx="10515600" cy="1325563"/>
          </a:xfrm>
        </p:spPr>
        <p:txBody>
          <a:bodyPr/>
          <a:lstStyle/>
          <a:p>
            <a:r>
              <a:rPr lang="en-US" b="1" dirty="0"/>
              <a:t>Problem: Who Decides What is FRAND?</a:t>
            </a:r>
          </a:p>
        </p:txBody>
      </p:sp>
      <p:sp>
        <p:nvSpPr>
          <p:cNvPr id="3" name="Content Placeholder 2"/>
          <p:cNvSpPr>
            <a:spLocks noGrp="1"/>
          </p:cNvSpPr>
          <p:nvPr>
            <p:ph idx="1"/>
          </p:nvPr>
        </p:nvSpPr>
        <p:spPr>
          <a:xfrm>
            <a:off x="526942" y="1379348"/>
            <a:ext cx="10826858" cy="4943959"/>
          </a:xfrm>
        </p:spPr>
        <p:txBody>
          <a:bodyPr>
            <a:normAutofit/>
          </a:bodyPr>
          <a:lstStyle/>
          <a:p>
            <a:r>
              <a:rPr lang="en-US" dirty="0"/>
              <a:t>Because of antitrust laws, SSOs can decide standards but can’t decide prices.</a:t>
            </a:r>
          </a:p>
          <a:p>
            <a:r>
              <a:rPr lang="en-US" dirty="0"/>
              <a:t>Therefore, SSOs cannot suggest or comment on whether licensing terms are “FRAND.” </a:t>
            </a:r>
          </a:p>
          <a:p>
            <a:r>
              <a:rPr lang="en-US" dirty="0"/>
              <a:t>Negotiations over standard essential patents (SEPs) are necessarily different from normal patent licensing negotiations because of the market power the standard conveys.</a:t>
            </a:r>
          </a:p>
          <a:p>
            <a:r>
              <a:rPr lang="en-US" dirty="0"/>
              <a:t>Because users have no choice but to use the patented technology, there is a risk of “hold-up” where owners can demand unreasonably high rates.</a:t>
            </a:r>
          </a:p>
          <a:p>
            <a:r>
              <a:rPr lang="en-US" dirty="0"/>
              <a:t>The more at stake, the higher the risk of conflict.</a:t>
            </a:r>
          </a:p>
        </p:txBody>
      </p:sp>
      <p:sp>
        <p:nvSpPr>
          <p:cNvPr id="4" name="Slide Number Placeholder 3">
            <a:extLst>
              <a:ext uri="{FF2B5EF4-FFF2-40B4-BE49-F238E27FC236}">
                <a16:creationId xmlns:a16="http://schemas.microsoft.com/office/drawing/2014/main" id="{53FA5771-C35D-D84D-8CD4-AF475CF76D2B}"/>
              </a:ext>
            </a:extLst>
          </p:cNvPr>
          <p:cNvSpPr>
            <a:spLocks noGrp="1"/>
          </p:cNvSpPr>
          <p:nvPr>
            <p:ph type="sldNum" sz="quarter" idx="12"/>
          </p:nvPr>
        </p:nvSpPr>
        <p:spPr/>
        <p:txBody>
          <a:bodyPr/>
          <a:lstStyle/>
          <a:p>
            <a:fld id="{359C5909-06FF-0741-91E9-CAB22BE2AA03}" type="slidenum">
              <a:rPr lang="en-US" smtClean="0"/>
              <a:t>3</a:t>
            </a:fld>
            <a:endParaRPr lang="en-US" dirty="0"/>
          </a:p>
        </p:txBody>
      </p:sp>
    </p:spTree>
    <p:extLst>
      <p:ext uri="{BB962C8B-B14F-4D97-AF65-F5344CB8AC3E}">
        <p14:creationId xmlns:p14="http://schemas.microsoft.com/office/powerpoint/2010/main" val="1172096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231" y="0"/>
            <a:ext cx="10515600" cy="1325563"/>
          </a:xfrm>
        </p:spPr>
        <p:txBody>
          <a:bodyPr>
            <a:normAutofit/>
          </a:bodyPr>
          <a:lstStyle/>
          <a:p>
            <a:r>
              <a:rPr lang="en-US" sz="4800" b="1" dirty="0"/>
              <a:t>The Parties </a:t>
            </a:r>
          </a:p>
        </p:txBody>
      </p:sp>
      <p:sp>
        <p:nvSpPr>
          <p:cNvPr id="3" name="Content Placeholder 2"/>
          <p:cNvSpPr>
            <a:spLocks noGrp="1"/>
          </p:cNvSpPr>
          <p:nvPr>
            <p:ph idx="1"/>
          </p:nvPr>
        </p:nvSpPr>
        <p:spPr>
          <a:xfrm>
            <a:off x="559230" y="1325563"/>
            <a:ext cx="10925013" cy="5532437"/>
          </a:xfrm>
        </p:spPr>
        <p:txBody>
          <a:bodyPr>
            <a:normAutofit fontScale="92500" lnSpcReduction="20000"/>
          </a:bodyPr>
          <a:lstStyle/>
          <a:p>
            <a:pPr marL="0" indent="0">
              <a:spcBef>
                <a:spcPts val="600"/>
              </a:spcBef>
              <a:spcAft>
                <a:spcPts val="600"/>
              </a:spcAft>
              <a:buNone/>
            </a:pPr>
            <a:r>
              <a:rPr lang="en-US" sz="4300" i="1" dirty="0"/>
              <a:t>Microsoft</a:t>
            </a:r>
            <a:r>
              <a:rPr lang="en-US" dirty="0"/>
              <a:t> </a:t>
            </a:r>
          </a:p>
          <a:p>
            <a:pPr lvl="1">
              <a:spcBef>
                <a:spcPts val="600"/>
              </a:spcBef>
              <a:spcAft>
                <a:spcPts val="600"/>
              </a:spcAft>
            </a:pPr>
            <a:r>
              <a:rPr lang="en-US" sz="4000" dirty="0"/>
              <a:t>$62.48B in annual revenue in 2010</a:t>
            </a:r>
          </a:p>
          <a:p>
            <a:pPr lvl="1">
              <a:spcBef>
                <a:spcPts val="600"/>
              </a:spcBef>
              <a:spcAft>
                <a:spcPts val="600"/>
              </a:spcAft>
            </a:pPr>
            <a:r>
              <a:rPr lang="en-US" sz="4000" dirty="0"/>
              <a:t>Roots as a software component company; manufactured few original end products </a:t>
            </a:r>
          </a:p>
          <a:p>
            <a:pPr lvl="1">
              <a:spcBef>
                <a:spcPts val="600"/>
              </a:spcBef>
              <a:spcAft>
                <a:spcPts val="600"/>
              </a:spcAft>
            </a:pPr>
            <a:r>
              <a:rPr lang="en-US" sz="4000" dirty="0"/>
              <a:t>Business model to incorporate software product into others’ products </a:t>
            </a:r>
          </a:p>
          <a:p>
            <a:pPr lvl="1">
              <a:spcBef>
                <a:spcPts val="600"/>
              </a:spcBef>
              <a:spcAft>
                <a:spcPts val="600"/>
              </a:spcAft>
            </a:pPr>
            <a:r>
              <a:rPr lang="en-US" sz="4000" dirty="0"/>
              <a:t>Licensing fee computed as charge per user</a:t>
            </a:r>
          </a:p>
          <a:p>
            <a:pPr lvl="1">
              <a:spcBef>
                <a:spcPts val="600"/>
              </a:spcBef>
              <a:spcAft>
                <a:spcPts val="600"/>
              </a:spcAft>
            </a:pPr>
            <a:r>
              <a:rPr lang="en-US" sz="4000" dirty="0"/>
              <a:t>Moving into telephone market with advent of the smartphone</a:t>
            </a:r>
          </a:p>
          <a:p>
            <a:pPr lvl="1">
              <a:spcBef>
                <a:spcPts val="600"/>
              </a:spcBef>
              <a:spcAft>
                <a:spcPts val="600"/>
              </a:spcAft>
            </a:pPr>
            <a:r>
              <a:rPr lang="en-US" sz="4000" dirty="0"/>
              <a:t>Also moving into gaming market with Xbox </a:t>
            </a:r>
          </a:p>
        </p:txBody>
      </p:sp>
      <p:sp>
        <p:nvSpPr>
          <p:cNvPr id="4" name="Slide Number Placeholder 3">
            <a:extLst>
              <a:ext uri="{FF2B5EF4-FFF2-40B4-BE49-F238E27FC236}">
                <a16:creationId xmlns:a16="http://schemas.microsoft.com/office/drawing/2014/main" id="{CECB838B-0045-8F48-997F-6899EB92C7FB}"/>
              </a:ext>
            </a:extLst>
          </p:cNvPr>
          <p:cNvSpPr>
            <a:spLocks noGrp="1"/>
          </p:cNvSpPr>
          <p:nvPr>
            <p:ph type="sldNum" sz="quarter" idx="12"/>
          </p:nvPr>
        </p:nvSpPr>
        <p:spPr/>
        <p:txBody>
          <a:bodyPr/>
          <a:lstStyle/>
          <a:p>
            <a:fld id="{359C5909-06FF-0741-91E9-CAB22BE2AA03}" type="slidenum">
              <a:rPr lang="en-US" smtClean="0"/>
              <a:t>4</a:t>
            </a:fld>
            <a:endParaRPr lang="en-US" dirty="0"/>
          </a:p>
        </p:txBody>
      </p:sp>
    </p:spTree>
    <p:extLst>
      <p:ext uri="{BB962C8B-B14F-4D97-AF65-F5344CB8AC3E}">
        <p14:creationId xmlns:p14="http://schemas.microsoft.com/office/powerpoint/2010/main" val="1822759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746" y="132651"/>
            <a:ext cx="10515600" cy="1325563"/>
          </a:xfrm>
        </p:spPr>
        <p:txBody>
          <a:bodyPr>
            <a:normAutofit/>
          </a:bodyPr>
          <a:lstStyle/>
          <a:p>
            <a:r>
              <a:rPr lang="en-US" sz="4800" b="1" dirty="0"/>
              <a:t>The Parties (cont’d)</a:t>
            </a:r>
          </a:p>
        </p:txBody>
      </p:sp>
      <p:sp>
        <p:nvSpPr>
          <p:cNvPr id="3" name="Content Placeholder 2"/>
          <p:cNvSpPr>
            <a:spLocks noGrp="1"/>
          </p:cNvSpPr>
          <p:nvPr>
            <p:ph idx="1"/>
          </p:nvPr>
        </p:nvSpPr>
        <p:spPr>
          <a:xfrm>
            <a:off x="528234" y="1314180"/>
            <a:ext cx="10515600" cy="5543820"/>
          </a:xfrm>
        </p:spPr>
        <p:txBody>
          <a:bodyPr>
            <a:normAutofit fontScale="92500"/>
          </a:bodyPr>
          <a:lstStyle/>
          <a:p>
            <a:pPr marL="0" indent="0">
              <a:spcBef>
                <a:spcPts val="600"/>
              </a:spcBef>
              <a:spcAft>
                <a:spcPts val="600"/>
              </a:spcAft>
              <a:buNone/>
            </a:pPr>
            <a:r>
              <a:rPr lang="en-US" sz="4300" i="1" dirty="0"/>
              <a:t>Motorola</a:t>
            </a:r>
            <a:r>
              <a:rPr lang="en-US" sz="4300" dirty="0"/>
              <a:t> </a:t>
            </a:r>
            <a:endParaRPr lang="en-US" dirty="0"/>
          </a:p>
          <a:p>
            <a:pPr lvl="1">
              <a:spcBef>
                <a:spcPts val="600"/>
              </a:spcBef>
              <a:spcAft>
                <a:spcPts val="600"/>
              </a:spcAft>
            </a:pPr>
            <a:r>
              <a:rPr lang="en-US" sz="4000" dirty="0"/>
              <a:t>Roots as a research company in radio; over 17,000 patents</a:t>
            </a:r>
          </a:p>
          <a:p>
            <a:pPr lvl="1">
              <a:spcBef>
                <a:spcPts val="600"/>
              </a:spcBef>
              <a:spcAft>
                <a:spcPts val="600"/>
              </a:spcAft>
            </a:pPr>
            <a:r>
              <a:rPr lang="en-US" sz="4000" dirty="0"/>
              <a:t>Manufactured mobile phones and other devices</a:t>
            </a:r>
          </a:p>
          <a:p>
            <a:pPr lvl="1">
              <a:spcBef>
                <a:spcPts val="600"/>
              </a:spcBef>
              <a:spcAft>
                <a:spcPts val="600"/>
              </a:spcAft>
            </a:pPr>
            <a:r>
              <a:rPr lang="en-US" sz="4000" dirty="0"/>
              <a:t>Business model to make phones and also charge competitors license fee for use of technology</a:t>
            </a:r>
          </a:p>
          <a:p>
            <a:pPr lvl="1">
              <a:spcBef>
                <a:spcPts val="600"/>
              </a:spcBef>
              <a:spcAft>
                <a:spcPts val="600"/>
              </a:spcAft>
            </a:pPr>
            <a:r>
              <a:rPr lang="en-US" sz="4000" dirty="0"/>
              <a:t>Licensing fees computed as a flat percentage of end product price (legacy from when phones did not </a:t>
            </a:r>
            <a:r>
              <a:rPr lang="en-US" sz="4000"/>
              <a:t>have as </a:t>
            </a:r>
            <a:r>
              <a:rPr lang="en-US" sz="4000" dirty="0"/>
              <a:t>many components)</a:t>
            </a:r>
          </a:p>
        </p:txBody>
      </p:sp>
      <p:sp>
        <p:nvSpPr>
          <p:cNvPr id="4" name="Slide Number Placeholder 3">
            <a:extLst>
              <a:ext uri="{FF2B5EF4-FFF2-40B4-BE49-F238E27FC236}">
                <a16:creationId xmlns:a16="http://schemas.microsoft.com/office/drawing/2014/main" id="{D807FD26-6092-8F48-983E-E71441A737B1}"/>
              </a:ext>
            </a:extLst>
          </p:cNvPr>
          <p:cNvSpPr>
            <a:spLocks noGrp="1"/>
          </p:cNvSpPr>
          <p:nvPr>
            <p:ph type="sldNum" sz="quarter" idx="12"/>
          </p:nvPr>
        </p:nvSpPr>
        <p:spPr/>
        <p:txBody>
          <a:bodyPr/>
          <a:lstStyle/>
          <a:p>
            <a:fld id="{359C5909-06FF-0741-91E9-CAB22BE2AA03}" type="slidenum">
              <a:rPr lang="en-US" smtClean="0"/>
              <a:t>5</a:t>
            </a:fld>
            <a:endParaRPr lang="en-US" dirty="0"/>
          </a:p>
        </p:txBody>
      </p:sp>
    </p:spTree>
    <p:extLst>
      <p:ext uri="{BB962C8B-B14F-4D97-AF65-F5344CB8AC3E}">
        <p14:creationId xmlns:p14="http://schemas.microsoft.com/office/powerpoint/2010/main" val="1731569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234" y="210142"/>
            <a:ext cx="10515600" cy="1325563"/>
          </a:xfrm>
        </p:spPr>
        <p:txBody>
          <a:bodyPr/>
          <a:lstStyle/>
          <a:p>
            <a:r>
              <a:rPr lang="en-US" b="1" dirty="0"/>
              <a:t>Clash of Cultures?</a:t>
            </a:r>
          </a:p>
        </p:txBody>
      </p:sp>
      <p:sp>
        <p:nvSpPr>
          <p:cNvPr id="3" name="Content Placeholder 2"/>
          <p:cNvSpPr>
            <a:spLocks noGrp="1"/>
          </p:cNvSpPr>
          <p:nvPr>
            <p:ph idx="1"/>
          </p:nvPr>
        </p:nvSpPr>
        <p:spPr>
          <a:xfrm>
            <a:off x="528234" y="1407171"/>
            <a:ext cx="10515600" cy="5133114"/>
          </a:xfrm>
        </p:spPr>
        <p:txBody>
          <a:bodyPr>
            <a:normAutofit/>
          </a:bodyPr>
          <a:lstStyle/>
          <a:p>
            <a:r>
              <a:rPr lang="en-US" sz="3200" u="sng" dirty="0"/>
              <a:t>Licensing schema different</a:t>
            </a:r>
            <a:r>
              <a:rPr lang="en-US" sz="3200" dirty="0"/>
              <a:t>: Microsoft policy to charge rate per user; Motorola policy to charge percentage of end product price. </a:t>
            </a:r>
          </a:p>
          <a:p>
            <a:r>
              <a:rPr lang="en-US" sz="3200" u="sng" dirty="0"/>
              <a:t>Business focus different</a:t>
            </a:r>
            <a:r>
              <a:rPr lang="en-US" sz="3200" dirty="0"/>
              <a:t>: Microsoft focused on creating components for others’ integration; Motorola focused on creating end products and a steady revenue stream from licensing technology to others.</a:t>
            </a:r>
          </a:p>
          <a:p>
            <a:r>
              <a:rPr lang="en-US" sz="3200" u="sng" dirty="0"/>
              <a:t>Old guard versus new upstart?</a:t>
            </a:r>
            <a:r>
              <a:rPr lang="en-US" sz="3200" dirty="0"/>
              <a:t>: Microsoft was staking a claim in the smartphone market; Motorola had been making radios and devices for decades.</a:t>
            </a:r>
          </a:p>
        </p:txBody>
      </p:sp>
      <p:sp>
        <p:nvSpPr>
          <p:cNvPr id="4" name="Slide Number Placeholder 3">
            <a:extLst>
              <a:ext uri="{FF2B5EF4-FFF2-40B4-BE49-F238E27FC236}">
                <a16:creationId xmlns:a16="http://schemas.microsoft.com/office/drawing/2014/main" id="{FFA58496-F443-5D4C-B736-C997B38DAEB6}"/>
              </a:ext>
            </a:extLst>
          </p:cNvPr>
          <p:cNvSpPr>
            <a:spLocks noGrp="1"/>
          </p:cNvSpPr>
          <p:nvPr>
            <p:ph type="sldNum" sz="quarter" idx="12"/>
          </p:nvPr>
        </p:nvSpPr>
        <p:spPr/>
        <p:txBody>
          <a:bodyPr/>
          <a:lstStyle/>
          <a:p>
            <a:fld id="{359C5909-06FF-0741-91E9-CAB22BE2AA03}" type="slidenum">
              <a:rPr lang="en-US" smtClean="0"/>
              <a:t>6</a:t>
            </a:fld>
            <a:endParaRPr lang="en-US" dirty="0"/>
          </a:p>
        </p:txBody>
      </p:sp>
    </p:spTree>
    <p:extLst>
      <p:ext uri="{BB962C8B-B14F-4D97-AF65-F5344CB8AC3E}">
        <p14:creationId xmlns:p14="http://schemas.microsoft.com/office/powerpoint/2010/main" val="139302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47" y="0"/>
            <a:ext cx="10515600" cy="1325563"/>
          </a:xfrm>
        </p:spPr>
        <p:txBody>
          <a:bodyPr/>
          <a:lstStyle/>
          <a:p>
            <a:r>
              <a:rPr lang="en-US" b="1" dirty="0"/>
              <a:t>Timeline of events</a:t>
            </a:r>
          </a:p>
        </p:txBody>
      </p:sp>
      <p:sp>
        <p:nvSpPr>
          <p:cNvPr id="3" name="Content Placeholder 2"/>
          <p:cNvSpPr>
            <a:spLocks noGrp="1"/>
          </p:cNvSpPr>
          <p:nvPr>
            <p:ph idx="1"/>
          </p:nvPr>
        </p:nvSpPr>
        <p:spPr>
          <a:xfrm>
            <a:off x="404247" y="1132749"/>
            <a:ext cx="11095495" cy="5469529"/>
          </a:xfrm>
        </p:spPr>
        <p:txBody>
          <a:bodyPr>
            <a:normAutofit/>
          </a:bodyPr>
          <a:lstStyle/>
          <a:p>
            <a:r>
              <a:rPr lang="en-US" dirty="0"/>
              <a:t>Microsoft had sued Motorola as part of Microsoft’s crackdown on alleged infringement by Android operating system (used by Motorola).</a:t>
            </a:r>
          </a:p>
          <a:p>
            <a:r>
              <a:rPr lang="en-US" dirty="0"/>
              <a:t>Motorola notes Microsoft likely was infringing Motorola’s SEPs through Xbox and Microsoft Word operating system loaded onto computers.</a:t>
            </a:r>
          </a:p>
          <a:p>
            <a:r>
              <a:rPr lang="en-US" dirty="0"/>
              <a:t>Parties attempt to settle by discussing cross license of patents.</a:t>
            </a:r>
          </a:p>
          <a:p>
            <a:r>
              <a:rPr lang="en-US" dirty="0"/>
              <a:t>Microsoft asks Motorola to make a licensing offer for SEP portfolios.</a:t>
            </a:r>
          </a:p>
          <a:p>
            <a:r>
              <a:rPr lang="en-US" dirty="0"/>
              <a:t>Motorola sends Microsoft two demand letters, offering to license the H.264 and 802.11 SEP portfolios for a 2.25% royalty off of Microsoft’s end product price for the Xbox and computers implementing the Word operating system.</a:t>
            </a:r>
          </a:p>
          <a:p>
            <a:r>
              <a:rPr lang="en-US" dirty="0"/>
              <a:t>Microsoft files suit against Motorola again, claiming their licensing offers breached their promise to license their SEPs on FRAND terms.</a:t>
            </a:r>
          </a:p>
          <a:p>
            <a:endParaRPr lang="en-US" dirty="0"/>
          </a:p>
        </p:txBody>
      </p:sp>
      <p:sp>
        <p:nvSpPr>
          <p:cNvPr id="4" name="Slide Number Placeholder 3">
            <a:extLst>
              <a:ext uri="{FF2B5EF4-FFF2-40B4-BE49-F238E27FC236}">
                <a16:creationId xmlns:a16="http://schemas.microsoft.com/office/drawing/2014/main" id="{B65A89E7-4C77-404C-8E0C-F7380BFBB641}"/>
              </a:ext>
            </a:extLst>
          </p:cNvPr>
          <p:cNvSpPr>
            <a:spLocks noGrp="1"/>
          </p:cNvSpPr>
          <p:nvPr>
            <p:ph type="sldNum" sz="quarter" idx="12"/>
          </p:nvPr>
        </p:nvSpPr>
        <p:spPr/>
        <p:txBody>
          <a:bodyPr/>
          <a:lstStyle/>
          <a:p>
            <a:fld id="{359C5909-06FF-0741-91E9-CAB22BE2AA03}" type="slidenum">
              <a:rPr lang="en-US" smtClean="0"/>
              <a:t>7</a:t>
            </a:fld>
            <a:endParaRPr lang="en-US" dirty="0"/>
          </a:p>
        </p:txBody>
      </p:sp>
    </p:spTree>
    <p:extLst>
      <p:ext uri="{BB962C8B-B14F-4D97-AF65-F5344CB8AC3E}">
        <p14:creationId xmlns:p14="http://schemas.microsoft.com/office/powerpoint/2010/main" val="187350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746" y="117152"/>
            <a:ext cx="10515600" cy="1325563"/>
          </a:xfrm>
        </p:spPr>
        <p:txBody>
          <a:bodyPr/>
          <a:lstStyle/>
          <a:p>
            <a:r>
              <a:rPr lang="en-US" b="1" dirty="0"/>
              <a:t>The Case </a:t>
            </a:r>
          </a:p>
        </p:txBody>
      </p:sp>
      <p:sp>
        <p:nvSpPr>
          <p:cNvPr id="3" name="Content Placeholder 2"/>
          <p:cNvSpPr>
            <a:spLocks noGrp="1"/>
          </p:cNvSpPr>
          <p:nvPr>
            <p:ph idx="1"/>
          </p:nvPr>
        </p:nvSpPr>
        <p:spPr>
          <a:xfrm>
            <a:off x="419746" y="1159198"/>
            <a:ext cx="11064498" cy="5698802"/>
          </a:xfrm>
        </p:spPr>
        <p:txBody>
          <a:bodyPr>
            <a:normAutofit fontScale="25000" lnSpcReduction="20000"/>
          </a:bodyPr>
          <a:lstStyle/>
          <a:p>
            <a:pPr>
              <a:lnSpc>
                <a:spcPct val="120000"/>
              </a:lnSpc>
              <a:spcBef>
                <a:spcPts val="600"/>
              </a:spcBef>
              <a:spcAft>
                <a:spcPts val="600"/>
              </a:spcAft>
            </a:pPr>
            <a:r>
              <a:rPr lang="en-US" sz="12000" dirty="0"/>
              <a:t>Microsoft claims Motorola breached duty of good faith and fair dealing because offered license on terms that were not FRAND. </a:t>
            </a:r>
          </a:p>
          <a:p>
            <a:pPr>
              <a:lnSpc>
                <a:spcPct val="120000"/>
              </a:lnSpc>
              <a:spcBef>
                <a:spcPts val="600"/>
              </a:spcBef>
              <a:spcAft>
                <a:spcPts val="600"/>
              </a:spcAft>
            </a:pPr>
            <a:r>
              <a:rPr lang="en-US" sz="12000" dirty="0"/>
              <a:t>Motorola countersues for patent infringement and also sues for injunction (a freeze) on Microsoft’s import of products into the U.S.  Motorola files a similar suit in Germany (location of Microsoft’s distribution center) to cut off flow of product into the U.S.</a:t>
            </a:r>
          </a:p>
          <a:p>
            <a:pPr>
              <a:lnSpc>
                <a:spcPct val="120000"/>
              </a:lnSpc>
              <a:spcBef>
                <a:spcPts val="600"/>
              </a:spcBef>
              <a:spcAft>
                <a:spcPts val="600"/>
              </a:spcAft>
            </a:pPr>
            <a:r>
              <a:rPr lang="en-US" sz="12000" dirty="0"/>
              <a:t>Microsoft adds the injunction to their claims that Motorola breached covenant of good faith and fair dealing and seeks damages based on cost to relocate their distribution facilities out of Germany and defend against the injunction.  </a:t>
            </a:r>
          </a:p>
          <a:p>
            <a:pPr marL="0" indent="0">
              <a:buNone/>
            </a:pPr>
            <a:r>
              <a:rPr lang="en-US" dirty="0"/>
              <a:t>   </a:t>
            </a:r>
          </a:p>
          <a:p>
            <a:endParaRPr lang="en-US" dirty="0"/>
          </a:p>
        </p:txBody>
      </p:sp>
      <p:sp>
        <p:nvSpPr>
          <p:cNvPr id="4" name="Slide Number Placeholder 3">
            <a:extLst>
              <a:ext uri="{FF2B5EF4-FFF2-40B4-BE49-F238E27FC236}">
                <a16:creationId xmlns:a16="http://schemas.microsoft.com/office/drawing/2014/main" id="{2C2413E6-960D-6E46-BC55-380C43CF9835}"/>
              </a:ext>
            </a:extLst>
          </p:cNvPr>
          <p:cNvSpPr>
            <a:spLocks noGrp="1"/>
          </p:cNvSpPr>
          <p:nvPr>
            <p:ph type="sldNum" sz="quarter" idx="12"/>
          </p:nvPr>
        </p:nvSpPr>
        <p:spPr/>
        <p:txBody>
          <a:bodyPr/>
          <a:lstStyle/>
          <a:p>
            <a:fld id="{359C5909-06FF-0741-91E9-CAB22BE2AA03}" type="slidenum">
              <a:rPr lang="en-US" smtClean="0"/>
              <a:t>8</a:t>
            </a:fld>
            <a:endParaRPr lang="en-US" dirty="0"/>
          </a:p>
        </p:txBody>
      </p:sp>
    </p:spTree>
    <p:extLst>
      <p:ext uri="{BB962C8B-B14F-4D97-AF65-F5344CB8AC3E}">
        <p14:creationId xmlns:p14="http://schemas.microsoft.com/office/powerpoint/2010/main" val="101052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290</TotalTime>
  <Words>1389</Words>
  <Application>Microsoft Macintosh PowerPoint</Application>
  <PresentationFormat>Widescreen</PresentationFormat>
  <Paragraphs>108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Helvetica</vt:lpstr>
      <vt:lpstr>Times New Roman</vt:lpstr>
      <vt:lpstr>Office Theme</vt:lpstr>
      <vt:lpstr>Voluntary Codes and Standards</vt:lpstr>
      <vt:lpstr>Purposes of this Lesson  </vt:lpstr>
      <vt:lpstr>Background: The Theory of FRAND </vt:lpstr>
      <vt:lpstr>Problem: Who Decides What is FRAND?</vt:lpstr>
      <vt:lpstr>The Parties </vt:lpstr>
      <vt:lpstr>The Parties (cont’d)</vt:lpstr>
      <vt:lpstr>Clash of Cultures?</vt:lpstr>
      <vt:lpstr>Timeline of events</vt:lpstr>
      <vt:lpstr>The Case </vt:lpstr>
      <vt:lpstr>The Case (cont’d)</vt:lpstr>
      <vt:lpstr>Further Questions Raised by the Case</vt:lpstr>
      <vt:lpstr>Further Questions Raised by the Case (cont’d)</vt:lpstr>
      <vt:lpstr>Broader Policy Questions</vt:lpstr>
      <vt:lpstr>Broader Policy Questions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Cynthia Dahl</dc:creator>
  <cp:lastModifiedBy>Microsoft Office User</cp:lastModifiedBy>
  <cp:revision>32</cp:revision>
  <cp:lastPrinted>2018-03-10T17:50:26Z</cp:lastPrinted>
  <dcterms:created xsi:type="dcterms:W3CDTF">2018-03-10T13:08:28Z</dcterms:created>
  <dcterms:modified xsi:type="dcterms:W3CDTF">2022-08-21T18:16:25Z</dcterms:modified>
</cp:coreProperties>
</file>